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3"/>
  </p:notesMasterIdLst>
  <p:sldIdLst>
    <p:sldId id="256" r:id="rId2"/>
    <p:sldId id="260" r:id="rId3"/>
    <p:sldId id="266" r:id="rId4"/>
    <p:sldId id="268" r:id="rId5"/>
    <p:sldId id="265" r:id="rId6"/>
    <p:sldId id="257" r:id="rId7"/>
    <p:sldId id="258" r:id="rId8"/>
    <p:sldId id="259" r:id="rId9"/>
    <p:sldId id="263" r:id="rId10"/>
    <p:sldId id="262" r:id="rId11"/>
    <p:sldId id="261"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5" autoAdjust="0"/>
    <p:restoredTop sz="76228" autoAdjust="0"/>
  </p:normalViewPr>
  <p:slideViewPr>
    <p:cSldViewPr snapToGrid="0" snapToObjects="1">
      <p:cViewPr varScale="1">
        <p:scale>
          <a:sx n="86" d="100"/>
          <a:sy n="86" d="100"/>
        </p:scale>
        <p:origin x="-11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8DFE9B-2C30-6B4D-B9A3-2EFD78D478EF}" type="datetimeFigureOut">
              <a:rPr lang="en-US" smtClean="0"/>
              <a:t>4/3/16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153C04-489B-5D47-8700-19678C4A58F6}" type="slidenum">
              <a:rPr lang="en-US" smtClean="0"/>
              <a:t>‹#›</a:t>
            </a:fld>
            <a:endParaRPr lang="en-US"/>
          </a:p>
        </p:txBody>
      </p:sp>
    </p:spTree>
    <p:extLst>
      <p:ext uri="{BB962C8B-B14F-4D97-AF65-F5344CB8AC3E}">
        <p14:creationId xmlns:p14="http://schemas.microsoft.com/office/powerpoint/2010/main" val="22645067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153C04-489B-5D47-8700-19678C4A58F6}" type="slidenum">
              <a:rPr lang="en-US" smtClean="0"/>
              <a:t>1</a:t>
            </a:fld>
            <a:endParaRPr lang="en-US"/>
          </a:p>
        </p:txBody>
      </p:sp>
    </p:spTree>
    <p:extLst>
      <p:ext uri="{BB962C8B-B14F-4D97-AF65-F5344CB8AC3E}">
        <p14:creationId xmlns:p14="http://schemas.microsoft.com/office/powerpoint/2010/main" val="12294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153C04-489B-5D47-8700-19678C4A58F6}" type="slidenum">
              <a:rPr lang="en-US" smtClean="0"/>
              <a:t>2</a:t>
            </a:fld>
            <a:endParaRPr lang="en-US"/>
          </a:p>
        </p:txBody>
      </p:sp>
    </p:spTree>
    <p:extLst>
      <p:ext uri="{BB962C8B-B14F-4D97-AF65-F5344CB8AC3E}">
        <p14:creationId xmlns:p14="http://schemas.microsoft.com/office/powerpoint/2010/main" val="4232312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Panasonic is</a:t>
            </a:r>
            <a:r>
              <a:rPr lang="en-US" baseline="0" dirty="0" smtClean="0"/>
              <a:t> Tesla’s Lithium-ion battery supplier.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Apposed to using one big Li-ion battery or a few large Li-ion batteries, Tesla uses 6,000-8,000 Lithium-ion cells per battery. They use a modified version of a Lithium-ion 18650 cell. </a:t>
            </a:r>
            <a:endParaRPr lang="en-US" dirty="0" smtClean="0"/>
          </a:p>
          <a:p>
            <a:r>
              <a:rPr lang="en-US" dirty="0" smtClean="0"/>
              <a:t>When the battery is charging,</a:t>
            </a:r>
            <a:r>
              <a:rPr lang="en-US" baseline="0" dirty="0" smtClean="0"/>
              <a:t> Lithium ions pass through the cathode, go through the electrolyte, and will then be stored in the anode. When the battery is discharging the ions will leave the anode and pass back through the electrolyte and then through the cathode where the the electrical energy will be transformed into mechanical energy via the motor. </a:t>
            </a:r>
          </a:p>
          <a:p>
            <a:r>
              <a:rPr lang="en-US" baseline="0" dirty="0" smtClean="0"/>
              <a:t>With the help of mass production, the price of Lithium-ion batteries is expected to fall below $100 per kWh by the end of the century</a:t>
            </a:r>
          </a:p>
          <a:p>
            <a:endParaRPr lang="en-US" baseline="0" dirty="0" smtClean="0"/>
          </a:p>
        </p:txBody>
      </p:sp>
      <p:sp>
        <p:nvSpPr>
          <p:cNvPr id="4" name="Slide Number Placeholder 3"/>
          <p:cNvSpPr>
            <a:spLocks noGrp="1"/>
          </p:cNvSpPr>
          <p:nvPr>
            <p:ph type="sldNum" sz="quarter" idx="10"/>
          </p:nvPr>
        </p:nvSpPr>
        <p:spPr/>
        <p:txBody>
          <a:bodyPr/>
          <a:lstStyle/>
          <a:p>
            <a:fld id="{AA153C04-489B-5D47-8700-19678C4A58F6}" type="slidenum">
              <a:rPr lang="en-US" smtClean="0"/>
              <a:t>3</a:t>
            </a:fld>
            <a:endParaRPr lang="en-US"/>
          </a:p>
        </p:txBody>
      </p:sp>
    </p:spTree>
    <p:extLst>
      <p:ext uri="{BB962C8B-B14F-4D97-AF65-F5344CB8AC3E}">
        <p14:creationId xmlns:p14="http://schemas.microsoft.com/office/powerpoint/2010/main" val="2837247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153C04-489B-5D47-8700-19678C4A58F6}" type="slidenum">
              <a:rPr lang="en-US" smtClean="0"/>
              <a:t>4</a:t>
            </a:fld>
            <a:endParaRPr lang="en-US"/>
          </a:p>
        </p:txBody>
      </p:sp>
    </p:spTree>
    <p:extLst>
      <p:ext uri="{BB962C8B-B14F-4D97-AF65-F5344CB8AC3E}">
        <p14:creationId xmlns:p14="http://schemas.microsoft.com/office/powerpoint/2010/main" val="3958543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3,628</a:t>
            </a:r>
            <a:r>
              <a:rPr lang="en-US" baseline="0" dirty="0" smtClean="0"/>
              <a:t> Superchargers at 613 stations between the US, Europe, and Eastern Asia. There are 46 superchargers in Illinois at 8 different stations including 8 in Champaign. </a:t>
            </a:r>
            <a:endParaRPr lang="en-US" dirty="0" smtClean="0"/>
          </a:p>
          <a:p>
            <a:r>
              <a:rPr lang="en-US" dirty="0" smtClean="0"/>
              <a:t>Superchargers</a:t>
            </a:r>
            <a:r>
              <a:rPr lang="en-US" baseline="0" dirty="0" smtClean="0"/>
              <a:t> can deliver up to 120 kW of DC power to the battery. </a:t>
            </a:r>
          </a:p>
          <a:p>
            <a:r>
              <a:rPr lang="en-US" baseline="0" dirty="0" smtClean="0"/>
              <a:t>For example the Tesla Model S can charge up to 170 miles in 30 minutes.</a:t>
            </a:r>
            <a:endParaRPr lang="en-US" dirty="0" smtClean="0"/>
          </a:p>
          <a:p>
            <a:r>
              <a:rPr lang="en-US" dirty="0" smtClean="0"/>
              <a:t>As the battery nears full charge, the car’s onboard computer gradually reduces the current to in order to balance cell voltage. </a:t>
            </a:r>
            <a:endParaRPr lang="en-US" baseline="0" dirty="0" smtClean="0"/>
          </a:p>
        </p:txBody>
      </p:sp>
      <p:sp>
        <p:nvSpPr>
          <p:cNvPr id="4" name="Slide Number Placeholder 3"/>
          <p:cNvSpPr>
            <a:spLocks noGrp="1"/>
          </p:cNvSpPr>
          <p:nvPr>
            <p:ph type="sldNum" sz="quarter" idx="10"/>
          </p:nvPr>
        </p:nvSpPr>
        <p:spPr/>
        <p:txBody>
          <a:bodyPr/>
          <a:lstStyle/>
          <a:p>
            <a:fld id="{AA153C04-489B-5D47-8700-19678C4A58F6}" type="slidenum">
              <a:rPr lang="en-US" smtClean="0"/>
              <a:t>5</a:t>
            </a:fld>
            <a:endParaRPr lang="en-US"/>
          </a:p>
        </p:txBody>
      </p:sp>
    </p:spTree>
    <p:extLst>
      <p:ext uri="{BB962C8B-B14F-4D97-AF65-F5344CB8AC3E}">
        <p14:creationId xmlns:p14="http://schemas.microsoft.com/office/powerpoint/2010/main" val="815433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a:t>
            </a:r>
            <a:r>
              <a:rPr lang="en-US" dirty="0" smtClean="0"/>
              <a:t>owerwall</a:t>
            </a:r>
            <a:r>
              <a:rPr lang="en-US" baseline="0" dirty="0" smtClean="0"/>
              <a:t> is a</a:t>
            </a:r>
            <a:r>
              <a:rPr lang="en-US" dirty="0" smtClean="0"/>
              <a:t> rechargeable lithium-ion</a:t>
            </a:r>
            <a:r>
              <a:rPr lang="en-US" baseline="0" dirty="0" smtClean="0"/>
              <a:t> battery designed to store energy at a residential and industrial level. </a:t>
            </a:r>
          </a:p>
          <a:p>
            <a:r>
              <a:rPr lang="en-US" baseline="0" dirty="0" smtClean="0"/>
              <a:t>It consists of a Lithium-ion battery pack with a liquid thermal control system that can store up to 6.4 kWh.</a:t>
            </a:r>
          </a:p>
          <a:p>
            <a:r>
              <a:rPr lang="en-US" baseline="0" dirty="0" smtClean="0"/>
              <a:t>The powerwall can be integrated with the local grid and solar panels. </a:t>
            </a:r>
          </a:p>
          <a:p>
            <a:r>
              <a:rPr lang="en-US" dirty="0" smtClean="0"/>
              <a:t>The whole</a:t>
            </a:r>
            <a:r>
              <a:rPr lang="en-US" baseline="0" dirty="0" smtClean="0"/>
              <a:t> system when set up would</a:t>
            </a:r>
            <a:r>
              <a:rPr lang="en-US" dirty="0" smtClean="0"/>
              <a:t> include</a:t>
            </a:r>
            <a:r>
              <a:rPr lang="en-US" baseline="0" dirty="0" smtClean="0"/>
              <a:t> solar panels, an inverter to convert between DC and AC, a meter for measuring battery charge.</a:t>
            </a:r>
          </a:p>
          <a:p>
            <a:r>
              <a:rPr lang="en-US" baseline="0" dirty="0" smtClean="0"/>
              <a:t>For homes or buildings that need more energy then what one powerwall can produce, multiple powerwall batteries can be installed together. </a:t>
            </a:r>
            <a:endParaRPr lang="en-US" dirty="0"/>
          </a:p>
        </p:txBody>
      </p:sp>
      <p:sp>
        <p:nvSpPr>
          <p:cNvPr id="4" name="Slide Number Placeholder 3"/>
          <p:cNvSpPr>
            <a:spLocks noGrp="1"/>
          </p:cNvSpPr>
          <p:nvPr>
            <p:ph type="sldNum" sz="quarter" idx="10"/>
          </p:nvPr>
        </p:nvSpPr>
        <p:spPr/>
        <p:txBody>
          <a:bodyPr/>
          <a:lstStyle/>
          <a:p>
            <a:fld id="{AA153C04-489B-5D47-8700-19678C4A58F6}" type="slidenum">
              <a:rPr lang="en-US" smtClean="0"/>
              <a:t>6</a:t>
            </a:fld>
            <a:endParaRPr lang="en-US"/>
          </a:p>
        </p:txBody>
      </p:sp>
    </p:spTree>
    <p:extLst>
      <p:ext uri="{BB962C8B-B14F-4D97-AF65-F5344CB8AC3E}">
        <p14:creationId xmlns:p14="http://schemas.microsoft.com/office/powerpoint/2010/main" val="1462544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main benefits of the powerwall will be solar power generation, load shifting, emergency backup power, and its efficiency of 92%.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powerwall</a:t>
            </a:r>
            <a:r>
              <a:rPr lang="en-US" baseline="0" dirty="0" smtClean="0"/>
              <a:t> can also store surplus solar energy not used at the time it is generated and use that energy later when the sun is not shining.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With load shifting, the battery can charge from the grid during low rate periods when demand for electricity is lower and discharge during more expensive rate periods when electricity demand is higher.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battery will also serve a fully functional back up generator in the case of a blackout.</a:t>
            </a:r>
          </a:p>
        </p:txBody>
      </p:sp>
      <p:sp>
        <p:nvSpPr>
          <p:cNvPr id="4" name="Slide Number Placeholder 3"/>
          <p:cNvSpPr>
            <a:spLocks noGrp="1"/>
          </p:cNvSpPr>
          <p:nvPr>
            <p:ph type="sldNum" sz="quarter" idx="10"/>
          </p:nvPr>
        </p:nvSpPr>
        <p:spPr/>
        <p:txBody>
          <a:bodyPr/>
          <a:lstStyle/>
          <a:p>
            <a:fld id="{AA153C04-489B-5D47-8700-19678C4A58F6}" type="slidenum">
              <a:rPr lang="en-US" smtClean="0"/>
              <a:t>7</a:t>
            </a:fld>
            <a:endParaRPr lang="en-US"/>
          </a:p>
        </p:txBody>
      </p:sp>
    </p:spTree>
    <p:extLst>
      <p:ext uri="{BB962C8B-B14F-4D97-AF65-F5344CB8AC3E}">
        <p14:creationId xmlns:p14="http://schemas.microsoft.com/office/powerpoint/2010/main" val="1342012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gigafactory</a:t>
            </a:r>
            <a:r>
              <a:rPr lang="en-US" baseline="0" dirty="0" smtClean="0"/>
              <a:t> will be located just east of Reno in Sparks, Nevada. The building is still under construction as of now, but cell production there is expected to start by late 2017.</a:t>
            </a:r>
          </a:p>
          <a:p>
            <a:r>
              <a:rPr lang="en-US" dirty="0" smtClean="0"/>
              <a:t>Full</a:t>
            </a:r>
            <a:r>
              <a:rPr lang="en-US" baseline="0" dirty="0" smtClean="0"/>
              <a:t> capacity is expected by 2020. The final footprint of the building will cover 10 million square feet. </a:t>
            </a:r>
          </a:p>
          <a:p>
            <a:r>
              <a:rPr lang="en-US" baseline="0" dirty="0" smtClean="0"/>
              <a:t>At full capacity, the gigafactory will produce more Lithium-ion batteries annually than were produced worldwide in 2013. This will be necessary as </a:t>
            </a:r>
            <a:r>
              <a:rPr lang="en-US" dirty="0" smtClean="0"/>
              <a:t>Tesla projects</a:t>
            </a:r>
            <a:r>
              <a:rPr lang="en-US" baseline="0" dirty="0" smtClean="0"/>
              <a:t> a production rate of around 500,000 cars per year by the end of the century. </a:t>
            </a:r>
          </a:p>
          <a:p>
            <a:r>
              <a:rPr lang="en-US" baseline="0" dirty="0" smtClean="0"/>
              <a:t>The gigafactory will use solar, wind, and geothermal power to hopefully create a net zero energy building.</a:t>
            </a:r>
            <a:endParaRPr lang="en-US" dirty="0"/>
          </a:p>
        </p:txBody>
      </p:sp>
      <p:sp>
        <p:nvSpPr>
          <p:cNvPr id="4" name="Slide Number Placeholder 3"/>
          <p:cNvSpPr>
            <a:spLocks noGrp="1"/>
          </p:cNvSpPr>
          <p:nvPr>
            <p:ph type="sldNum" sz="quarter" idx="10"/>
          </p:nvPr>
        </p:nvSpPr>
        <p:spPr/>
        <p:txBody>
          <a:bodyPr/>
          <a:lstStyle/>
          <a:p>
            <a:fld id="{AA153C04-489B-5D47-8700-19678C4A58F6}" type="slidenum">
              <a:rPr lang="en-US" smtClean="0"/>
              <a:t>8</a:t>
            </a:fld>
            <a:endParaRPr lang="en-US"/>
          </a:p>
        </p:txBody>
      </p:sp>
    </p:spTree>
    <p:extLst>
      <p:ext uri="{BB962C8B-B14F-4D97-AF65-F5344CB8AC3E}">
        <p14:creationId xmlns:p14="http://schemas.microsoft.com/office/powerpoint/2010/main" val="318254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AC6969F-07CB-8443-A8D7-08E3BD3CFA76}" type="datetimeFigureOut">
              <a:rPr lang="en-US" smtClean="0"/>
              <a:t>4/3/16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104BB43-1DAF-D34F-8ED3-0B18E878F569}"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C6969F-07CB-8443-A8D7-08E3BD3CFA76}" type="datetimeFigureOut">
              <a:rPr lang="en-US" smtClean="0"/>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4BB43-1DAF-D34F-8ED3-0B18E878F56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104BB43-1DAF-D34F-8ED3-0B18E878F569}"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C6969F-07CB-8443-A8D7-08E3BD3CFA76}" type="datetimeFigureOut">
              <a:rPr lang="en-US" smtClean="0"/>
              <a:t>4/3/16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AC6969F-07CB-8443-A8D7-08E3BD3CFA76}" type="datetimeFigureOut">
              <a:rPr lang="en-US" smtClean="0"/>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104BB43-1DAF-D34F-8ED3-0B18E878F569}"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AC6969F-07CB-8443-A8D7-08E3BD3CFA76}" type="datetimeFigureOut">
              <a:rPr lang="en-US" smtClean="0"/>
              <a:t>4/3/16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104BB43-1DAF-D34F-8ED3-0B18E878F569}"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AC6969F-07CB-8443-A8D7-08E3BD3CFA76}" type="datetimeFigureOut">
              <a:rPr lang="en-US" smtClean="0"/>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4BB43-1DAF-D34F-8ED3-0B18E878F569}"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AC6969F-07CB-8443-A8D7-08E3BD3CFA76}" type="datetimeFigureOut">
              <a:rPr lang="en-US" smtClean="0"/>
              <a:t>4/3/16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104BB43-1DAF-D34F-8ED3-0B18E878F569}"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C6969F-07CB-8443-A8D7-08E3BD3CFA76}" type="datetimeFigureOut">
              <a:rPr lang="en-US" smtClean="0"/>
              <a:t>4/3/16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104BB43-1DAF-D34F-8ED3-0B18E878F5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AC6969F-07CB-8443-A8D7-08E3BD3CFA76}" type="datetimeFigureOut">
              <a:rPr lang="en-US" smtClean="0"/>
              <a:t>4/3/16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104BB43-1DAF-D34F-8ED3-0B18E878F5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104BB43-1DAF-D34F-8ED3-0B18E878F569}"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AC6969F-07CB-8443-A8D7-08E3BD3CFA76}" type="datetimeFigureOut">
              <a:rPr lang="en-US" smtClean="0"/>
              <a:t>4/3/16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104BB43-1DAF-D34F-8ED3-0B18E878F569}"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AC6969F-07CB-8443-A8D7-08E3BD3CFA76}" type="datetimeFigureOut">
              <a:rPr lang="en-US" smtClean="0"/>
              <a:t>4/3/16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AC6969F-07CB-8443-A8D7-08E3BD3CFA76}" type="datetimeFigureOut">
              <a:rPr lang="en-US" smtClean="0"/>
              <a:t>4/3/16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104BB43-1DAF-D34F-8ED3-0B18E878F569}"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mragheb.com/NPRE%20498ES%20Energy%20Storage%20Systems/Powerwall%20and%20Powerpack%20Tesla%20Batteries.pdf" TargetMode="External"/><Relationship Id="rId4" Type="http://schemas.openxmlformats.org/officeDocument/2006/relationships/hyperlink" Target="https://www.teslamotors.com/presskit/teslaenergy" TargetMode="External"/><Relationship Id="rId5" Type="http://schemas.openxmlformats.org/officeDocument/2006/relationships/hyperlink" Target="https://www.teslamotors.com/powerwall" TargetMode="External"/><Relationship Id="rId6" Type="http://schemas.openxmlformats.org/officeDocument/2006/relationships/hyperlink" Target="https://forums.teslamotors.com/forum/forums/tesla-timeline-0" TargetMode="External"/><Relationship Id="rId7" Type="http://schemas.openxmlformats.org/officeDocument/2006/relationships/hyperlink" Target="http://www.hybridcars.com/tesla-projects-battery-costs-could-drop-to-100kwh-by-2020/" TargetMode="External"/><Relationship Id="rId8" Type="http://schemas.openxmlformats.org/officeDocument/2006/relationships/hyperlink" Target="https://gigaom.com/2013/09/24/whats-a-metal-air-battery-and-why-is-tesla-interested-in-it/" TargetMode="External"/><Relationship Id="rId1" Type="http://schemas.openxmlformats.org/officeDocument/2006/relationships/slideLayout" Target="../slideLayouts/slideLayout2.xml"/><Relationship Id="rId2" Type="http://schemas.openxmlformats.org/officeDocument/2006/relationships/hyperlink" Target="http://mragheb.com/NPRE%20498ES%20Energy%20Storage%20Systems/Nickel%20Cadmium%20and%20Lithium%20Ion%20Batterie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Alex Lopez</a:t>
            </a:r>
            <a:endParaRPr lang="en-US" dirty="0"/>
          </a:p>
          <a:p>
            <a:endParaRPr lang="en-US" dirty="0"/>
          </a:p>
        </p:txBody>
      </p:sp>
      <p:sp>
        <p:nvSpPr>
          <p:cNvPr id="2" name="Title 1"/>
          <p:cNvSpPr>
            <a:spLocks noGrp="1"/>
          </p:cNvSpPr>
          <p:nvPr>
            <p:ph type="ctrTitle"/>
          </p:nvPr>
        </p:nvSpPr>
        <p:spPr/>
        <p:txBody>
          <a:bodyPr/>
          <a:lstStyle/>
          <a:p>
            <a:r>
              <a:rPr lang="en-US" dirty="0" smtClean="0"/>
              <a:t>Tesla Batteries</a:t>
            </a:r>
            <a:endParaRPr lang="en-US" dirty="0"/>
          </a:p>
        </p:txBody>
      </p:sp>
    </p:spTree>
    <p:extLst>
      <p:ext uri="{BB962C8B-B14F-4D97-AF65-F5344CB8AC3E}">
        <p14:creationId xmlns:p14="http://schemas.microsoft.com/office/powerpoint/2010/main" val="5578460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Tesla Batteries</a:t>
            </a:r>
            <a:endParaRPr lang="en-US" dirty="0"/>
          </a:p>
        </p:txBody>
      </p:sp>
      <p:sp>
        <p:nvSpPr>
          <p:cNvPr id="3" name="Content Placeholder 2"/>
          <p:cNvSpPr>
            <a:spLocks noGrp="1"/>
          </p:cNvSpPr>
          <p:nvPr>
            <p:ph sz="quarter" idx="1"/>
          </p:nvPr>
        </p:nvSpPr>
        <p:spPr/>
        <p:txBody>
          <a:bodyPr>
            <a:normAutofit/>
          </a:bodyPr>
          <a:lstStyle/>
          <a:p>
            <a:r>
              <a:rPr lang="en-US" sz="2400" dirty="0" smtClean="0"/>
              <a:t>Tesla wants to pair metal-air and Li-ion batteries</a:t>
            </a:r>
            <a:endParaRPr lang="en-US" sz="2400" dirty="0"/>
          </a:p>
          <a:p>
            <a:r>
              <a:rPr lang="en-US" sz="2400" dirty="0" smtClean="0"/>
              <a:t>A metal-air cell will use an anode made from pure metal, a cathode of air, and a liquid electrolyte</a:t>
            </a:r>
          </a:p>
          <a:p>
            <a:r>
              <a:rPr lang="en-US" sz="2400" dirty="0" smtClean="0"/>
              <a:t>Pros: Physically lighter then a Li-ion battery and has a higher energy density then a Li-ion battery</a:t>
            </a:r>
          </a:p>
          <a:p>
            <a:r>
              <a:rPr lang="en-US" sz="2400" dirty="0" smtClean="0"/>
              <a:t>Cons: Poor life cycle and poor energy efficiency</a:t>
            </a:r>
          </a:p>
          <a:p>
            <a:r>
              <a:rPr lang="en-US" sz="2400" dirty="0" smtClean="0"/>
              <a:t>Energy density of </a:t>
            </a:r>
          </a:p>
          <a:p>
            <a:pPr marL="0" indent="0">
              <a:buNone/>
            </a:pPr>
            <a:r>
              <a:rPr lang="en-US" sz="2400" dirty="0" smtClean="0"/>
              <a:t>    Li-ion battery range </a:t>
            </a:r>
          </a:p>
          <a:p>
            <a:pPr marL="0" indent="0">
              <a:buNone/>
            </a:pPr>
            <a:r>
              <a:rPr lang="en-US" sz="2400" dirty="0" smtClean="0"/>
              <a:t>    from 300-700 </a:t>
            </a:r>
            <a:r>
              <a:rPr lang="en-US" sz="2400" dirty="0" err="1" smtClean="0"/>
              <a:t>Wh</a:t>
            </a:r>
            <a:r>
              <a:rPr lang="en-US" sz="2400" dirty="0" smtClean="0"/>
              <a:t>/kg</a:t>
            </a:r>
          </a:p>
        </p:txBody>
      </p:sp>
      <p:pic>
        <p:nvPicPr>
          <p:cNvPr id="5" name="Picture 4"/>
          <p:cNvPicPr>
            <a:picLocks noChangeAspect="1"/>
          </p:cNvPicPr>
          <p:nvPr/>
        </p:nvPicPr>
        <p:blipFill>
          <a:blip r:embed="rId2"/>
          <a:stretch>
            <a:fillRect/>
          </a:stretch>
        </p:blipFill>
        <p:spPr>
          <a:xfrm>
            <a:off x="3754266" y="3974463"/>
            <a:ext cx="4624106" cy="2699153"/>
          </a:xfrm>
          <a:prstGeom prst="rect">
            <a:avLst/>
          </a:prstGeom>
        </p:spPr>
      </p:pic>
    </p:spTree>
    <p:extLst>
      <p:ext uri="{BB962C8B-B14F-4D97-AF65-F5344CB8AC3E}">
        <p14:creationId xmlns:p14="http://schemas.microsoft.com/office/powerpoint/2010/main" val="8002930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a:hlinkClick r:id="rId2"/>
              </a:rPr>
              <a:t>http://mragheb.com/NPRE%20498ES%20Energy%20Storage%20Systems/Nickel%20Cadmium%20and%20Lithium%20Ion%</a:t>
            </a:r>
            <a:r>
              <a:rPr lang="en-US" dirty="0" smtClean="0">
                <a:hlinkClick r:id="rId2"/>
              </a:rPr>
              <a:t>20Batteries.pdf</a:t>
            </a:r>
            <a:endParaRPr lang="en-US" dirty="0" smtClean="0"/>
          </a:p>
          <a:p>
            <a:r>
              <a:rPr lang="en-US" dirty="0">
                <a:hlinkClick r:id="rId3"/>
              </a:rPr>
              <a:t>http://mragheb.com/NPRE%20498ES%20Energy%20Storage%20Systems/Powerwall%20and%20Powerpack%20Tesla%</a:t>
            </a:r>
            <a:r>
              <a:rPr lang="en-US" dirty="0" smtClean="0">
                <a:hlinkClick r:id="rId3"/>
              </a:rPr>
              <a:t>20Batteries.pdf</a:t>
            </a:r>
            <a:endParaRPr lang="en-US" dirty="0" smtClean="0"/>
          </a:p>
          <a:p>
            <a:r>
              <a:rPr lang="en-US" dirty="0">
                <a:hlinkClick r:id="rId4"/>
              </a:rPr>
              <a:t>https://www.teslamotors.com/presskit/</a:t>
            </a:r>
            <a:r>
              <a:rPr lang="en-US" dirty="0" smtClean="0">
                <a:hlinkClick r:id="rId4"/>
              </a:rPr>
              <a:t>teslaenergy</a:t>
            </a:r>
            <a:endParaRPr lang="en-US" dirty="0" smtClean="0"/>
          </a:p>
          <a:p>
            <a:r>
              <a:rPr lang="en-US" dirty="0">
                <a:hlinkClick r:id="rId5"/>
              </a:rPr>
              <a:t>https://www.teslamotors.com/</a:t>
            </a:r>
            <a:r>
              <a:rPr lang="en-US" dirty="0" smtClean="0">
                <a:hlinkClick r:id="rId5"/>
              </a:rPr>
              <a:t>powerwall</a:t>
            </a:r>
            <a:endParaRPr lang="en-US" dirty="0" smtClean="0"/>
          </a:p>
          <a:p>
            <a:r>
              <a:rPr lang="en-US" dirty="0">
                <a:hlinkClick r:id="rId6"/>
              </a:rPr>
              <a:t>https://forums.teslamotors.com/forum/forums/tesla-timeline-</a:t>
            </a:r>
            <a:r>
              <a:rPr lang="en-US" dirty="0" smtClean="0">
                <a:hlinkClick r:id="rId6"/>
              </a:rPr>
              <a:t>0</a:t>
            </a:r>
            <a:endParaRPr lang="en-US" dirty="0" smtClean="0"/>
          </a:p>
          <a:p>
            <a:r>
              <a:rPr lang="en-US" dirty="0">
                <a:hlinkClick r:id="rId7"/>
              </a:rPr>
              <a:t>http://www.hybridcars.com/tesla-projects-battery-costs-could-drop-to-100kwh-by-2020</a:t>
            </a:r>
            <a:r>
              <a:rPr lang="en-US" dirty="0" smtClean="0">
                <a:hlinkClick r:id="rId7"/>
              </a:rPr>
              <a:t>/</a:t>
            </a:r>
            <a:endParaRPr lang="en-US" dirty="0" smtClean="0"/>
          </a:p>
          <a:p>
            <a:r>
              <a:rPr lang="en-US" dirty="0">
                <a:hlinkClick r:id="rId8"/>
              </a:rPr>
              <a:t>https://gigaom.com/2013/09/24/whats-a-metal-air-battery-and-why-is-tesla-interested-in-it</a:t>
            </a:r>
            <a:r>
              <a:rPr lang="en-US" dirty="0" smtClean="0">
                <a:hlinkClick r:id="rId8"/>
              </a:rPr>
              <a:t>/</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2715550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July 2003- Tesla Motors is incorporated</a:t>
            </a:r>
          </a:p>
          <a:p>
            <a:r>
              <a:rPr lang="en-US" dirty="0"/>
              <a:t>February 2004 </a:t>
            </a:r>
            <a:r>
              <a:rPr lang="en-US" dirty="0" smtClean="0"/>
              <a:t>– Elon Musk becomes chairman of Tesla, investing $7.5 million </a:t>
            </a:r>
          </a:p>
          <a:p>
            <a:r>
              <a:rPr lang="en-US" dirty="0" smtClean="0"/>
              <a:t>September 2008 – Deliveries of the first Tesla electric vehicle, the Tesla Roadster, begin</a:t>
            </a:r>
          </a:p>
          <a:p>
            <a:r>
              <a:rPr lang="en-US" dirty="0" smtClean="0"/>
              <a:t>June 2009 – Tesla gets $465 million loan from US Department of Energy</a:t>
            </a:r>
          </a:p>
          <a:p>
            <a:r>
              <a:rPr lang="en-US" dirty="0" smtClean="0"/>
              <a:t>August 2013 – Tesla Model S deliveries begin</a:t>
            </a:r>
          </a:p>
          <a:p>
            <a:r>
              <a:rPr lang="en-US" dirty="0" smtClean="0"/>
              <a:t>February 2014 – Tesla announces Gigafactory project</a:t>
            </a:r>
          </a:p>
          <a:p>
            <a:r>
              <a:rPr lang="en-US" dirty="0" smtClean="0"/>
              <a:t>August 2014 – Tesla joins China Unicom to build 400 charging stations in 120 cities</a:t>
            </a:r>
          </a:p>
          <a:p>
            <a:r>
              <a:rPr lang="en-US" dirty="0" smtClean="0"/>
              <a:t>March 2015- Tesla opens 1</a:t>
            </a:r>
            <a:r>
              <a:rPr lang="en-US" baseline="30000" dirty="0" smtClean="0"/>
              <a:t>st</a:t>
            </a:r>
            <a:r>
              <a:rPr lang="en-US" dirty="0" smtClean="0"/>
              <a:t> solar powered supercharger</a:t>
            </a:r>
          </a:p>
          <a:p>
            <a:r>
              <a:rPr lang="en-US" dirty="0" smtClean="0"/>
              <a:t>November 2015 – Tesla Model X deliveries begin</a:t>
            </a:r>
          </a:p>
          <a:p>
            <a:r>
              <a:rPr lang="en-US" dirty="0" smtClean="0"/>
              <a:t>March 2016 – Unveil of Tesla Model 3</a:t>
            </a:r>
          </a:p>
        </p:txBody>
      </p:sp>
    </p:spTree>
    <p:extLst>
      <p:ext uri="{BB962C8B-B14F-4D97-AF65-F5344CB8AC3E}">
        <p14:creationId xmlns:p14="http://schemas.microsoft.com/office/powerpoint/2010/main" val="36263085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Lithium-ion Battery</a:t>
            </a:r>
            <a:endParaRPr lang="en-US" dirty="0"/>
          </a:p>
        </p:txBody>
      </p:sp>
      <p:sp>
        <p:nvSpPr>
          <p:cNvPr id="3" name="Content Placeholder 2"/>
          <p:cNvSpPr>
            <a:spLocks noGrp="1"/>
          </p:cNvSpPr>
          <p:nvPr>
            <p:ph sz="quarter" idx="1"/>
          </p:nvPr>
        </p:nvSpPr>
        <p:spPr/>
        <p:txBody>
          <a:bodyPr/>
          <a:lstStyle/>
          <a:p>
            <a:r>
              <a:rPr lang="en-US" sz="2400" dirty="0" smtClean="0"/>
              <a:t>Panasonic currently supplies Tesla with the Li-ion batteries</a:t>
            </a:r>
          </a:p>
          <a:p>
            <a:r>
              <a:rPr lang="en-US" sz="2400" dirty="0" smtClean="0"/>
              <a:t>Each battery has two electrodes: The Anode and Cathode</a:t>
            </a:r>
          </a:p>
          <a:p>
            <a:r>
              <a:rPr lang="en-US" sz="2400" dirty="0" smtClean="0"/>
              <a:t>Use 6,000-8,000 Li-ion cells per battery</a:t>
            </a:r>
          </a:p>
          <a:p>
            <a:r>
              <a:rPr lang="en-US" sz="2400" dirty="0" smtClean="0"/>
              <a:t>Price of Li-ion battery expected to fall below $100 per kWh by the end of the century</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4685546" y="3705199"/>
            <a:ext cx="3856706" cy="2474217"/>
          </a:xfrm>
          <a:prstGeom prst="rect">
            <a:avLst/>
          </a:prstGeom>
        </p:spPr>
      </p:pic>
      <p:pic>
        <p:nvPicPr>
          <p:cNvPr id="5" name="Content Placeholder 3"/>
          <p:cNvPicPr>
            <a:picLocks noChangeAspect="1"/>
          </p:cNvPicPr>
          <p:nvPr/>
        </p:nvPicPr>
        <p:blipFill>
          <a:blip r:embed="rId4"/>
          <a:srcRect t="14159" b="14159"/>
          <a:stretch>
            <a:fillRect/>
          </a:stretch>
        </p:blipFill>
        <p:spPr>
          <a:xfrm>
            <a:off x="1035391" y="4553056"/>
            <a:ext cx="2875545" cy="1545992"/>
          </a:xfrm>
          <a:prstGeom prst="rect">
            <a:avLst/>
          </a:prstGeom>
        </p:spPr>
      </p:pic>
    </p:spTree>
    <p:extLst>
      <p:ext uri="{BB962C8B-B14F-4D97-AF65-F5344CB8AC3E}">
        <p14:creationId xmlns:p14="http://schemas.microsoft.com/office/powerpoint/2010/main" val="11386445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Lithium-ion Battery Advantages</a:t>
            </a:r>
            <a:endParaRPr lang="en-US" dirty="0"/>
          </a:p>
        </p:txBody>
      </p:sp>
      <p:sp>
        <p:nvSpPr>
          <p:cNvPr id="3" name="Content Placeholder 2"/>
          <p:cNvSpPr>
            <a:spLocks noGrp="1"/>
          </p:cNvSpPr>
          <p:nvPr>
            <p:ph sz="quarter" idx="1"/>
          </p:nvPr>
        </p:nvSpPr>
        <p:spPr/>
        <p:txBody>
          <a:bodyPr/>
          <a:lstStyle/>
          <a:p>
            <a:r>
              <a:rPr lang="en-US" dirty="0" smtClean="0"/>
              <a:t>High energy density </a:t>
            </a:r>
          </a:p>
          <a:p>
            <a:r>
              <a:rPr lang="en-US" dirty="0" smtClean="0"/>
              <a:t>Rechargeable</a:t>
            </a:r>
          </a:p>
          <a:p>
            <a:r>
              <a:rPr lang="en-US" dirty="0" smtClean="0"/>
              <a:t>Low maintenance</a:t>
            </a:r>
          </a:p>
          <a:p>
            <a:r>
              <a:rPr lang="en-US" dirty="0" smtClean="0"/>
              <a:t>Lightweight</a:t>
            </a:r>
          </a:p>
          <a:p>
            <a:r>
              <a:rPr lang="en-US" dirty="0" smtClean="0"/>
              <a:t>Long life cycle</a:t>
            </a:r>
          </a:p>
          <a:p>
            <a:endParaRPr lang="en-US" dirty="0"/>
          </a:p>
        </p:txBody>
      </p:sp>
    </p:spTree>
    <p:extLst>
      <p:ext uri="{BB962C8B-B14F-4D97-AF65-F5344CB8AC3E}">
        <p14:creationId xmlns:p14="http://schemas.microsoft.com/office/powerpoint/2010/main" val="2504022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Charging	</a:t>
            </a:r>
            <a:endParaRPr lang="en-US" dirty="0"/>
          </a:p>
        </p:txBody>
      </p:sp>
      <p:sp>
        <p:nvSpPr>
          <p:cNvPr id="3" name="Content Placeholder 2"/>
          <p:cNvSpPr>
            <a:spLocks noGrp="1"/>
          </p:cNvSpPr>
          <p:nvPr>
            <p:ph sz="quarter" idx="1"/>
          </p:nvPr>
        </p:nvSpPr>
        <p:spPr/>
        <p:txBody>
          <a:bodyPr/>
          <a:lstStyle/>
          <a:p>
            <a:r>
              <a:rPr lang="en-US" dirty="0" smtClean="0"/>
              <a:t>3,628 Superchargers at 613 stations </a:t>
            </a:r>
          </a:p>
          <a:p>
            <a:r>
              <a:rPr lang="en-US" dirty="0" smtClean="0"/>
              <a:t>Superchargers deliver up to 120 kW of DC power</a:t>
            </a:r>
          </a:p>
          <a:p>
            <a:r>
              <a:rPr lang="en-US" sz="2500" dirty="0" smtClean="0"/>
              <a:t>The Model S can charge up to 170 miles in 30 minutes</a:t>
            </a:r>
          </a:p>
          <a:p>
            <a:r>
              <a:rPr lang="en-US" dirty="0" smtClean="0"/>
              <a:t>46 Superchargers in Illinois at 8 stations</a:t>
            </a:r>
          </a:p>
          <a:p>
            <a:endParaRPr lang="en-US" dirty="0"/>
          </a:p>
        </p:txBody>
      </p:sp>
      <p:pic>
        <p:nvPicPr>
          <p:cNvPr id="4" name="Picture 3"/>
          <p:cNvPicPr>
            <a:picLocks noChangeAspect="1"/>
          </p:cNvPicPr>
          <p:nvPr/>
        </p:nvPicPr>
        <p:blipFill>
          <a:blip r:embed="rId3"/>
          <a:stretch>
            <a:fillRect/>
          </a:stretch>
        </p:blipFill>
        <p:spPr>
          <a:xfrm>
            <a:off x="5085263" y="3863555"/>
            <a:ext cx="3395535" cy="2579122"/>
          </a:xfrm>
          <a:prstGeom prst="rect">
            <a:avLst/>
          </a:prstGeom>
        </p:spPr>
      </p:pic>
      <p:pic>
        <p:nvPicPr>
          <p:cNvPr id="5" name="Picture 4"/>
          <p:cNvPicPr>
            <a:picLocks noChangeAspect="1"/>
          </p:cNvPicPr>
          <p:nvPr/>
        </p:nvPicPr>
        <p:blipFill>
          <a:blip r:embed="rId4"/>
          <a:stretch>
            <a:fillRect/>
          </a:stretch>
        </p:blipFill>
        <p:spPr>
          <a:xfrm>
            <a:off x="467355" y="3750198"/>
            <a:ext cx="3629650" cy="2745036"/>
          </a:xfrm>
          <a:prstGeom prst="rect">
            <a:avLst/>
          </a:prstGeom>
        </p:spPr>
      </p:pic>
    </p:spTree>
    <p:extLst>
      <p:ext uri="{BB962C8B-B14F-4D97-AF65-F5344CB8AC3E}">
        <p14:creationId xmlns:p14="http://schemas.microsoft.com/office/powerpoint/2010/main" val="36283212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Powerwall</a:t>
            </a:r>
            <a:endParaRPr lang="en-US" dirty="0"/>
          </a:p>
        </p:txBody>
      </p:sp>
      <p:sp>
        <p:nvSpPr>
          <p:cNvPr id="3" name="Content Placeholder 2"/>
          <p:cNvSpPr>
            <a:spLocks noGrp="1"/>
          </p:cNvSpPr>
          <p:nvPr>
            <p:ph sz="quarter" idx="1"/>
          </p:nvPr>
        </p:nvSpPr>
        <p:spPr/>
        <p:txBody>
          <a:bodyPr/>
          <a:lstStyle/>
          <a:p>
            <a:r>
              <a:rPr lang="en-US" dirty="0" smtClean="0"/>
              <a:t>A rechargeable lithium-ion battery for </a:t>
            </a:r>
          </a:p>
          <a:p>
            <a:pPr marL="0" indent="0">
              <a:buNone/>
            </a:pPr>
            <a:r>
              <a:rPr lang="en-US" dirty="0"/>
              <a:t> </a:t>
            </a:r>
            <a:r>
              <a:rPr lang="en-US" dirty="0" smtClean="0"/>
              <a:t>   residential or industrial level</a:t>
            </a:r>
          </a:p>
          <a:p>
            <a:r>
              <a:rPr lang="en-US" dirty="0" smtClean="0"/>
              <a:t>Has a 6.4 kWh energy storage capacity</a:t>
            </a:r>
          </a:p>
          <a:p>
            <a:r>
              <a:rPr lang="en-US" dirty="0" smtClean="0"/>
              <a:t>Multiple batteries may be installed </a:t>
            </a:r>
          </a:p>
          <a:p>
            <a:pPr marL="0" indent="0">
              <a:buNone/>
            </a:pPr>
            <a:r>
              <a:rPr lang="en-US" dirty="0" smtClean="0"/>
              <a:t>    together for home or industries that </a:t>
            </a:r>
          </a:p>
          <a:p>
            <a:pPr marL="0" indent="0">
              <a:buNone/>
            </a:pPr>
            <a:r>
              <a:rPr lang="en-US" dirty="0"/>
              <a:t>  </a:t>
            </a:r>
            <a:r>
              <a:rPr lang="en-US" dirty="0" smtClean="0"/>
              <a:t>  need more energy</a:t>
            </a:r>
          </a:p>
          <a:p>
            <a:endParaRPr lang="en-US" dirty="0" smtClean="0"/>
          </a:p>
        </p:txBody>
      </p:sp>
      <p:pic>
        <p:nvPicPr>
          <p:cNvPr id="6" name="Picture 5"/>
          <p:cNvPicPr>
            <a:picLocks noChangeAspect="1"/>
          </p:cNvPicPr>
          <p:nvPr/>
        </p:nvPicPr>
        <p:blipFill>
          <a:blip r:embed="rId3"/>
          <a:stretch>
            <a:fillRect/>
          </a:stretch>
        </p:blipFill>
        <p:spPr>
          <a:xfrm>
            <a:off x="6732955" y="2231784"/>
            <a:ext cx="2029110" cy="2664593"/>
          </a:xfrm>
          <a:prstGeom prst="rect">
            <a:avLst/>
          </a:prstGeom>
        </p:spPr>
      </p:pic>
      <p:pic>
        <p:nvPicPr>
          <p:cNvPr id="8" name="Picture 7"/>
          <p:cNvPicPr>
            <a:picLocks noChangeAspect="1"/>
          </p:cNvPicPr>
          <p:nvPr/>
        </p:nvPicPr>
        <p:blipFill>
          <a:blip r:embed="rId4"/>
          <a:stretch>
            <a:fillRect/>
          </a:stretch>
        </p:blipFill>
        <p:spPr>
          <a:xfrm>
            <a:off x="301752" y="5123193"/>
            <a:ext cx="8460313" cy="975855"/>
          </a:xfrm>
          <a:prstGeom prst="rect">
            <a:avLst/>
          </a:prstGeom>
        </p:spPr>
      </p:pic>
    </p:spTree>
    <p:extLst>
      <p:ext uri="{BB962C8B-B14F-4D97-AF65-F5344CB8AC3E}">
        <p14:creationId xmlns:p14="http://schemas.microsoft.com/office/powerpoint/2010/main" val="26135234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Powerwall Benefits</a:t>
            </a:r>
            <a:endParaRPr lang="en-US" dirty="0"/>
          </a:p>
        </p:txBody>
      </p:sp>
      <p:sp>
        <p:nvSpPr>
          <p:cNvPr id="3" name="Content Placeholder 2"/>
          <p:cNvSpPr>
            <a:spLocks noGrp="1"/>
          </p:cNvSpPr>
          <p:nvPr>
            <p:ph sz="quarter" idx="1"/>
          </p:nvPr>
        </p:nvSpPr>
        <p:spPr>
          <a:xfrm>
            <a:off x="301752" y="1527048"/>
            <a:ext cx="6683639" cy="2877642"/>
          </a:xfrm>
        </p:spPr>
        <p:txBody>
          <a:bodyPr>
            <a:noAutofit/>
          </a:bodyPr>
          <a:lstStyle/>
          <a:p>
            <a:r>
              <a:rPr lang="en-US" sz="2800" dirty="0" smtClean="0"/>
              <a:t>Increasing self-consumption of solar power generation</a:t>
            </a:r>
          </a:p>
          <a:p>
            <a:endParaRPr lang="en-US" sz="2800" dirty="0" smtClean="0"/>
          </a:p>
          <a:p>
            <a:r>
              <a:rPr lang="en-US" sz="2800" dirty="0" smtClean="0"/>
              <a:t>Load shifting</a:t>
            </a:r>
          </a:p>
          <a:p>
            <a:endParaRPr lang="en-US" sz="2800" dirty="0" smtClean="0"/>
          </a:p>
          <a:p>
            <a:r>
              <a:rPr lang="en-US" sz="2800" dirty="0" smtClean="0"/>
              <a:t>Back-up power</a:t>
            </a:r>
          </a:p>
          <a:p>
            <a:endParaRPr lang="en-US" sz="2800" dirty="0" smtClean="0"/>
          </a:p>
          <a:p>
            <a:r>
              <a:rPr lang="en-US" sz="2800" dirty="0" smtClean="0"/>
              <a:t>92% Efficiency</a:t>
            </a:r>
          </a:p>
        </p:txBody>
      </p:sp>
      <p:pic>
        <p:nvPicPr>
          <p:cNvPr id="4" name="Picture 3"/>
          <p:cNvPicPr>
            <a:picLocks noChangeAspect="1"/>
          </p:cNvPicPr>
          <p:nvPr/>
        </p:nvPicPr>
        <p:blipFill>
          <a:blip r:embed="rId3"/>
          <a:stretch>
            <a:fillRect/>
          </a:stretch>
        </p:blipFill>
        <p:spPr>
          <a:xfrm>
            <a:off x="3390866" y="2888703"/>
            <a:ext cx="5445285" cy="2519847"/>
          </a:xfrm>
          <a:prstGeom prst="rect">
            <a:avLst/>
          </a:prstGeom>
        </p:spPr>
      </p:pic>
    </p:spTree>
    <p:extLst>
      <p:ext uri="{BB962C8B-B14F-4D97-AF65-F5344CB8AC3E}">
        <p14:creationId xmlns:p14="http://schemas.microsoft.com/office/powerpoint/2010/main" val="24093844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Gigafactory</a:t>
            </a:r>
            <a:endParaRPr lang="en-US" dirty="0"/>
          </a:p>
        </p:txBody>
      </p:sp>
      <p:sp>
        <p:nvSpPr>
          <p:cNvPr id="3" name="Content Placeholder 2"/>
          <p:cNvSpPr>
            <a:spLocks noGrp="1"/>
          </p:cNvSpPr>
          <p:nvPr>
            <p:ph sz="quarter" idx="1"/>
          </p:nvPr>
        </p:nvSpPr>
        <p:spPr/>
        <p:txBody>
          <a:bodyPr/>
          <a:lstStyle/>
          <a:p>
            <a:r>
              <a:rPr lang="en-US" dirty="0" smtClean="0"/>
              <a:t>Located in Sparks, Nevada</a:t>
            </a:r>
          </a:p>
          <a:p>
            <a:r>
              <a:rPr lang="en-US" dirty="0" smtClean="0"/>
              <a:t>Cell production expected by 2017</a:t>
            </a:r>
          </a:p>
          <a:p>
            <a:r>
              <a:rPr lang="en-US" dirty="0" smtClean="0"/>
              <a:t>Gigafactory will reach full capacity by 2020 and will cover 10 million square feet</a:t>
            </a:r>
          </a:p>
          <a:p>
            <a:r>
              <a:rPr lang="en-US" dirty="0" smtClean="0"/>
              <a:t>At full capacity it will produce more Li-ion batteries annually than were produced worldwide in 2013</a:t>
            </a:r>
          </a:p>
          <a:p>
            <a:r>
              <a:rPr lang="en-US" dirty="0" smtClean="0"/>
              <a:t>It will attempt to achieve net zero energy using solar, wind, and geothermal power</a:t>
            </a:r>
          </a:p>
          <a:p>
            <a:endParaRPr lang="en-US" dirty="0"/>
          </a:p>
        </p:txBody>
      </p:sp>
    </p:spTree>
    <p:extLst>
      <p:ext uri="{BB962C8B-B14F-4D97-AF65-F5344CB8AC3E}">
        <p14:creationId xmlns:p14="http://schemas.microsoft.com/office/powerpoint/2010/main" val="37043284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Gigafactory</a:t>
            </a:r>
            <a:endParaRPr lang="en-US" dirty="0"/>
          </a:p>
        </p:txBody>
      </p:sp>
      <p:pic>
        <p:nvPicPr>
          <p:cNvPr id="6" name="Content Placeholder 5"/>
          <p:cNvPicPr>
            <a:picLocks noGrp="1" noChangeAspect="1"/>
          </p:cNvPicPr>
          <p:nvPr>
            <p:ph sz="quarter" idx="1"/>
          </p:nvPr>
        </p:nvPicPr>
        <p:blipFill>
          <a:blip r:embed="rId2"/>
          <a:srcRect l="6405" r="6405"/>
          <a:stretch>
            <a:fillRect/>
          </a:stretch>
        </p:blipFill>
        <p:spPr>
          <a:xfrm>
            <a:off x="517032" y="1720762"/>
            <a:ext cx="8115679" cy="4363268"/>
          </a:xfrm>
        </p:spPr>
      </p:pic>
    </p:spTree>
    <p:extLst>
      <p:ext uri="{BB962C8B-B14F-4D97-AF65-F5344CB8AC3E}">
        <p14:creationId xmlns:p14="http://schemas.microsoft.com/office/powerpoint/2010/main" val="301257608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1349</TotalTime>
  <Words>1134</Words>
  <Application>Microsoft Macintosh PowerPoint</Application>
  <PresentationFormat>On-screen Show (4:3)</PresentationFormat>
  <Paragraphs>97</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Tesla Batteries</vt:lpstr>
      <vt:lpstr>Timeline</vt:lpstr>
      <vt:lpstr>Lithium-ion Battery</vt:lpstr>
      <vt:lpstr>Lithium-ion Battery Advantages</vt:lpstr>
      <vt:lpstr>Charging </vt:lpstr>
      <vt:lpstr>Powerwall</vt:lpstr>
      <vt:lpstr>Powerwall Benefits</vt:lpstr>
      <vt:lpstr>Gigafactory</vt:lpstr>
      <vt:lpstr>Gigafactory</vt:lpstr>
      <vt:lpstr>Future of Tesla Batteries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Tesla Batteries</dc:title>
  <dc:creator>Alexander Lopez</dc:creator>
  <cp:lastModifiedBy>Alexander Lopez</cp:lastModifiedBy>
  <cp:revision>69</cp:revision>
  <dcterms:created xsi:type="dcterms:W3CDTF">2016-04-03T19:15:49Z</dcterms:created>
  <dcterms:modified xsi:type="dcterms:W3CDTF">2016-04-04T17:44:58Z</dcterms:modified>
</cp:coreProperties>
</file>