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4" r:id="rId1"/>
  </p:sldMasterIdLst>
  <p:notesMasterIdLst>
    <p:notesMasterId r:id="rId20"/>
  </p:notesMasterIdLst>
  <p:sldIdLst>
    <p:sldId id="256" r:id="rId2"/>
    <p:sldId id="258" r:id="rId3"/>
    <p:sldId id="259" r:id="rId4"/>
    <p:sldId id="257" r:id="rId5"/>
    <p:sldId id="262" r:id="rId6"/>
    <p:sldId id="263" r:id="rId7"/>
    <p:sldId id="261" r:id="rId8"/>
    <p:sldId id="260" r:id="rId9"/>
    <p:sldId id="266" r:id="rId10"/>
    <p:sldId id="265" r:id="rId11"/>
    <p:sldId id="272" r:id="rId12"/>
    <p:sldId id="267" r:id="rId13"/>
    <p:sldId id="269" r:id="rId14"/>
    <p:sldId id="270" r:id="rId15"/>
    <p:sldId id="271" r:id="rId16"/>
    <p:sldId id="273" r:id="rId17"/>
    <p:sldId id="275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D4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/>
    <p:restoredTop sz="88921"/>
  </p:normalViewPr>
  <p:slideViewPr>
    <p:cSldViewPr snapToGrid="0" snapToObjects="1">
      <p:cViewPr varScale="1">
        <p:scale>
          <a:sx n="105" d="100"/>
          <a:sy n="105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21141-A79C-F748-A259-C5B42B176B1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64B05-A7B3-DE49-BD3F-40F900AF6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67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world population has grown exponentially since the start of the 20</a:t>
            </a:r>
            <a:r>
              <a:rPr lang="en-US" baseline="30000" dirty="0"/>
              <a:t>th</a:t>
            </a:r>
            <a:r>
              <a:rPr lang="en-US" dirty="0"/>
              <a:t> century. Currently sits around 7.8 billion and is expected to surpass 11 billion by the end of the century.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Historically, as the world population has skyrocketed, so has the world’s energy use.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 order to meet the rising demand for energy, we’ve historically turned to fossil fuels such as coal, oil, and more recently, natural gas.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This is a problem, because combusting fossil fuels releases Carbon Dioxide into the atmosphere.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2896B-093C-824D-BCC9-E77F187402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94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result has been historical highs in average global temperatures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Data published by the National Oceanic &amp; Atmospheric Administration shows a correlation between CO2 emissions and rising global average temperatures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Drastically shifting weather patterns: Severe storms (hurricanes/tornadoes), droughts, melting ice caps/rising sea levels, and hotter, drier summers combined with increasingly colder winters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question is, what an we do to slow down climate change? Answer: Reduce Emissions.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2896B-093C-824D-BCC9-E77F187402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72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plot is published by the EPA for the year 2019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Provides a breakdown of emissions by economic sector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29% comes from transportation – This is specifically on-road, propulsion-related emissions; not full life cycle (raw materials extraction/refinement and vehicle construction)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Takeaway: we can significantly reduce transportation carbon emissions by creating zero-carbon propulsion systems for electric vehicles.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64B05-A7B3-DE49-BD3F-40F900AF66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55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87B55-06DC-994A-81E2-E495B0D16B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60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Batteries are valuable because they are a portable means of energy storage.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Wide variety of applications in electronics (phones, laptops, </a:t>
            </a:r>
            <a:r>
              <a:rPr lang="en-US" dirty="0" err="1"/>
              <a:t>etc</a:t>
            </a:r>
            <a:r>
              <a:rPr lang="en-US" dirty="0"/>
              <a:t>…), stand-alone, on-site storage systems to supplement utility-scale energy technologies, and of course in electric vehicles.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Design is portable and modular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Variety of form factors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Scalable – cylinder -&gt; battery module -&gt; battery pack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64B05-A7B3-DE49-BD3F-40F900AF66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49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Fewer component-to-component interfaces = fewer opportunities for failure (i.e. loss of contact, overheating,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This mitigates issues with poor contact or corroding in cell-to-module or module-to-module contacts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64B05-A7B3-DE49-BD3F-40F900AF66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71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Tesla took foils and laser patterned them, enabling dozens of connections into the active material through a shingled spiral.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allows for fewer parts, a shorter electrical path for ion diffusion, and overall, simpler manufacturing.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64B05-A7B3-DE49-BD3F-40F900AF66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21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Fewer component-to-component interfaces = fewer opportunities for failure (i.e. loss of contact, overheating,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This mitigates issues with poor contact or corroding in cell-to-module or module-to-module contacts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64B05-A7B3-DE49-BD3F-40F900AF66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4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B0D-2865-3E46-AB7F-7C03EAA62158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AB2902D-6840-AE4B-9B90-BEF483C75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81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B0D-2865-3E46-AB7F-7C03EAA62158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B2902D-6840-AE4B-9B90-BEF483C75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55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B0D-2865-3E46-AB7F-7C03EAA62158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B2902D-6840-AE4B-9B90-BEF483C75B3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3010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B0D-2865-3E46-AB7F-7C03EAA62158}" type="datetimeFigureOut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B2902D-6840-AE4B-9B90-BEF483C75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01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B0D-2865-3E46-AB7F-7C03EAA62158}" type="datetimeFigureOut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B2902D-6840-AE4B-9B90-BEF483C75B3B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0109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B0D-2865-3E46-AB7F-7C03EAA62158}" type="datetimeFigureOut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B2902D-6840-AE4B-9B90-BEF483C75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46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B0D-2865-3E46-AB7F-7C03EAA62158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902D-6840-AE4B-9B90-BEF483C75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68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B0D-2865-3E46-AB7F-7C03EAA62158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902D-6840-AE4B-9B90-BEF483C75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38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B0D-2865-3E46-AB7F-7C03EAA62158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902D-6840-AE4B-9B90-BEF483C75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37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B0D-2865-3E46-AB7F-7C03EAA62158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B2902D-6840-AE4B-9B90-BEF483C75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80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B0D-2865-3E46-AB7F-7C03EAA62158}" type="datetimeFigureOut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AB2902D-6840-AE4B-9B90-BEF483C75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39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B0D-2865-3E46-AB7F-7C03EAA62158}" type="datetimeFigureOut">
              <a:rPr lang="en-US" smtClean="0"/>
              <a:t>4/25/21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AB2902D-6840-AE4B-9B90-BEF483C75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664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B0D-2865-3E46-AB7F-7C03EAA62158}" type="datetimeFigureOut">
              <a:rPr lang="en-US" smtClean="0"/>
              <a:t>4/25/21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902D-6840-AE4B-9B90-BEF483C75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31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B0D-2865-3E46-AB7F-7C03EAA62158}" type="datetimeFigureOut">
              <a:rPr lang="en-US" smtClean="0"/>
              <a:t>4/25/21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902D-6840-AE4B-9B90-BEF483C75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91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B0D-2865-3E46-AB7F-7C03EAA62158}" type="datetimeFigureOut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902D-6840-AE4B-9B90-BEF483C75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643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AB0D-2865-3E46-AB7F-7C03EAA62158}" type="datetimeFigureOut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B2902D-6840-AE4B-9B90-BEF483C75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65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BAB0D-2865-3E46-AB7F-7C03EAA62158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AB2902D-6840-AE4B-9B90-BEF483C75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3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  <p:sldLayoutId id="2147484038" r:id="rId14"/>
    <p:sldLayoutId id="2147484039" r:id="rId15"/>
    <p:sldLayoutId id="214748404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grapher/global-primary-energy?time=earliest..latest" TargetMode="External"/><Relationship Id="rId2" Type="http://schemas.openxmlformats.org/officeDocument/2006/relationships/hyperlink" Target="https://ourworldindata.org/world-population-growth-past-futur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limate.gov/news-features/climate-qa/if-carbon-dioxide-hits-new-high-every-year-why-isn%E2%80%99t-every-year-hotter-last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urworldindata.org/grapher/global-primary-energy?time=earliest..latest" TargetMode="External"/><Relationship Id="rId5" Type="http://schemas.openxmlformats.org/officeDocument/2006/relationships/hyperlink" Target="https://ourworldindata.org/world-population-growth-past-future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limate.gov/news-features/climate-qa/if-carbon-dioxide-hits-new-high-every-year-why-isn%E2%80%99t-every-year-hotter-las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F906A-A194-B244-AE6E-FAEBE7DAA9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Latest Tesla Battery Design</a:t>
            </a:r>
            <a:br>
              <a:rPr lang="en-US" dirty="0"/>
            </a:br>
            <a:br>
              <a:rPr lang="en-US" sz="3200" dirty="0"/>
            </a:br>
            <a:r>
              <a:rPr lang="en-US" sz="2400" dirty="0"/>
              <a:t>April 23</a:t>
            </a:r>
            <a:r>
              <a:rPr lang="en-US" sz="2400" baseline="30000" dirty="0"/>
              <a:t>rd</a:t>
            </a:r>
            <a:r>
              <a:rPr lang="en-US" sz="2400" dirty="0"/>
              <a:t>, 2021</a:t>
            </a:r>
            <a:br>
              <a:rPr lang="en-US" sz="2400" dirty="0"/>
            </a:br>
            <a:endParaRPr lang="en-US" sz="1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782CB1-812C-4541-845D-19675BC36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599670"/>
          </a:xfrm>
        </p:spPr>
        <p:txBody>
          <a:bodyPr/>
          <a:lstStyle/>
          <a:p>
            <a:r>
              <a:rPr lang="en-US" dirty="0"/>
              <a:t>Shashank Subramaniam (srs14@Illinois.edu)</a:t>
            </a:r>
          </a:p>
          <a:p>
            <a:r>
              <a:rPr lang="en-US" dirty="0"/>
              <a:t>Candidate for </a:t>
            </a:r>
            <a:r>
              <a:rPr lang="en-US" dirty="0" err="1"/>
              <a:t>M.Eng</a:t>
            </a:r>
            <a:r>
              <a:rPr lang="en-US" dirty="0"/>
              <a:t> in Energy Systems</a:t>
            </a:r>
          </a:p>
          <a:p>
            <a:r>
              <a:rPr lang="en-US" dirty="0"/>
              <a:t>Nuclear, Plasma, and Radiological Engineering Department</a:t>
            </a:r>
          </a:p>
          <a:p>
            <a:r>
              <a:rPr lang="en-US" dirty="0"/>
              <a:t>University of Illinois at Urbana-Champaign</a:t>
            </a:r>
          </a:p>
        </p:txBody>
      </p:sp>
    </p:spTree>
    <p:extLst>
      <p:ext uri="{BB962C8B-B14F-4D97-AF65-F5344CB8AC3E}">
        <p14:creationId xmlns:p14="http://schemas.microsoft.com/office/powerpoint/2010/main" val="820442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E3DE3B-D32D-F943-9936-CE5E90B72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Future Tesla Battery Design: </a:t>
            </a:r>
            <a:r>
              <a:rPr lang="en-US" sz="3200" b="1" dirty="0"/>
              <a:t>4680 Cylinder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ABD472A-F3BF-E24B-AB66-97AF52109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9104" y="1374283"/>
            <a:ext cx="4921470" cy="506158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0400C3-A216-1C47-BD68-CA9A2A0F0A35}"/>
              </a:ext>
            </a:extLst>
          </p:cNvPr>
          <p:cNvSpPr txBox="1"/>
          <p:nvPr/>
        </p:nvSpPr>
        <p:spPr>
          <a:xfrm>
            <a:off x="7952641" y="3096768"/>
            <a:ext cx="401990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Estimated vehicle range: 520 miles for a full pack of 960 ‘4680’ cells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(Vs. ~400 miles for current Model S)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579E0B-592B-444D-8E40-F6B41C93EA81}"/>
              </a:ext>
            </a:extLst>
          </p:cNvPr>
          <p:cNvSpPr/>
          <p:nvPr/>
        </p:nvSpPr>
        <p:spPr>
          <a:xfrm>
            <a:off x="4831232" y="6446550"/>
            <a:ext cx="7449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www.futurecar.com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/4282/A-Closer-Look-at-Teslas-New-4680-Cell-Battery-Pack#:~:text=The%204680%20batteries%20are%20expected,longer%20features%20any%20individual%20modules.</a:t>
            </a:r>
          </a:p>
        </p:txBody>
      </p:sp>
    </p:spTree>
    <p:extLst>
      <p:ext uri="{BB962C8B-B14F-4D97-AF65-F5344CB8AC3E}">
        <p14:creationId xmlns:p14="http://schemas.microsoft.com/office/powerpoint/2010/main" val="1760887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6DB1E-8C89-2545-B0D1-168CF88CE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Energy Capacity Comparison: </a:t>
            </a:r>
            <a:br>
              <a:rPr lang="en-US" b="1" dirty="0"/>
            </a:br>
            <a:r>
              <a:rPr lang="en-US" b="1" dirty="0"/>
              <a:t>2170 vs. 4680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A9FCF65-1EE3-7F4D-910F-2EA27D713091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835830326"/>
              </p:ext>
            </p:extLst>
          </p:nvPr>
        </p:nvGraphicFramePr>
        <p:xfrm>
          <a:off x="336868" y="2697480"/>
          <a:ext cx="11586907" cy="2819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940">
                  <a:extLst>
                    <a:ext uri="{9D8B030D-6E8A-4147-A177-3AD203B41FA5}">
                      <a16:colId xmlns:a16="http://schemas.microsoft.com/office/drawing/2014/main" val="1477225445"/>
                    </a:ext>
                  </a:extLst>
                </a:gridCol>
                <a:gridCol w="1584960">
                  <a:extLst>
                    <a:ext uri="{9D8B030D-6E8A-4147-A177-3AD203B41FA5}">
                      <a16:colId xmlns:a16="http://schemas.microsoft.com/office/drawing/2014/main" val="883991510"/>
                    </a:ext>
                  </a:extLst>
                </a:gridCol>
                <a:gridCol w="1560576">
                  <a:extLst>
                    <a:ext uri="{9D8B030D-6E8A-4147-A177-3AD203B41FA5}">
                      <a16:colId xmlns:a16="http://schemas.microsoft.com/office/drawing/2014/main" val="415571340"/>
                    </a:ext>
                  </a:extLst>
                </a:gridCol>
                <a:gridCol w="2036064">
                  <a:extLst>
                    <a:ext uri="{9D8B030D-6E8A-4147-A177-3AD203B41FA5}">
                      <a16:colId xmlns:a16="http://schemas.microsoft.com/office/drawing/2014/main" val="172703324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777532995"/>
                    </a:ext>
                  </a:extLst>
                </a:gridCol>
                <a:gridCol w="2097024">
                  <a:extLst>
                    <a:ext uri="{9D8B030D-6E8A-4147-A177-3AD203B41FA5}">
                      <a16:colId xmlns:a16="http://schemas.microsoft.com/office/drawing/2014/main" val="56484960"/>
                    </a:ext>
                  </a:extLst>
                </a:gridCol>
                <a:gridCol w="1487423">
                  <a:extLst>
                    <a:ext uri="{9D8B030D-6E8A-4147-A177-3AD203B41FA5}">
                      <a16:colId xmlns:a16="http://schemas.microsoft.com/office/drawing/2014/main" val="3883717737"/>
                    </a:ext>
                  </a:extLst>
                </a:gridCol>
              </a:tblGrid>
              <a:tr h="93973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Cell 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Charge Capacity (</a:t>
                      </a:r>
                      <a:r>
                        <a:rPr lang="en-US" dirty="0" err="1"/>
                        <a:t>mAh</a:t>
                      </a:r>
                      <a:r>
                        <a:rPr lang="en-US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Voltage (V)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Energy Capacity Per Cell (</a:t>
                      </a:r>
                      <a:r>
                        <a:rPr lang="en-US" dirty="0" err="1"/>
                        <a:t>Wh</a:t>
                      </a:r>
                      <a:r>
                        <a:rPr lang="en-US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 of Cells per Pack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Energy Capacity per Vehicle (kWh)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 Increase in Energy Capacity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5928048"/>
                  </a:ext>
                </a:extLst>
              </a:tr>
              <a:tr h="93973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21.275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4,416</a:t>
                      </a:r>
                    </a:p>
                    <a:p>
                      <a:pPr algn="ctr"/>
                      <a:r>
                        <a:rPr lang="en-US" dirty="0"/>
                        <a:t>(Model 3/Y)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93.95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5656743"/>
                  </a:ext>
                </a:extLst>
              </a:tr>
              <a:tr h="93973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Est. ~30,000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106.56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13.4%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1351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7855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6891A-727D-2440-BE2C-5E95C9C8A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336" y="637203"/>
            <a:ext cx="8911687" cy="1280890"/>
          </a:xfrm>
        </p:spPr>
        <p:txBody>
          <a:bodyPr/>
          <a:lstStyle/>
          <a:p>
            <a:r>
              <a:rPr lang="en-US" dirty="0"/>
              <a:t>Larger Battery = Less Steel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26ED6E-110D-CB4C-9191-D654670EEFD1}"/>
              </a:ext>
            </a:extLst>
          </p:cNvPr>
          <p:cNvSpPr txBox="1"/>
          <p:nvPr/>
        </p:nvSpPr>
        <p:spPr>
          <a:xfrm>
            <a:off x="1926336" y="1421814"/>
            <a:ext cx="8583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Benefits: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Cheaper manufacturing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Reduced steel usage for individual cells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(Analogy: 2 Pop Tarts are cheaper to package than just one)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4D8669-9759-0843-BA9D-79DE865CD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7" y="2922667"/>
            <a:ext cx="6070727" cy="3664714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5B9FCF4-57E3-8A45-B875-01E98DDFECF4}"/>
                  </a:ext>
                </a:extLst>
              </p:cNvPr>
              <p:cNvSpPr txBox="1"/>
              <p:nvPr/>
            </p:nvSpPr>
            <p:spPr>
              <a:xfrm>
                <a:off x="6789405" y="2873048"/>
                <a:ext cx="4377802" cy="5539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𝑆𝑢𝑟𝑓𝑎𝑐𝑒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𝐴𝑟𝑒𝑎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𝐶𝑦𝑙𝑖𝑛𝑑𝑒𝑟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𝐷𝐻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5B9FCF4-57E3-8A45-B875-01E98DDFE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9405" y="2873048"/>
                <a:ext cx="4377802" cy="553998"/>
              </a:xfrm>
              <a:prstGeom prst="rect">
                <a:avLst/>
              </a:prstGeom>
              <a:blipFill>
                <a:blip r:embed="rId4"/>
                <a:stretch>
                  <a:fillRect l="-1445" b="-86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43458B3-7572-C647-9AC9-B873DC402E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382165"/>
              </p:ext>
            </p:extLst>
          </p:nvPr>
        </p:nvGraphicFramePr>
        <p:xfrm>
          <a:off x="6169153" y="4206384"/>
          <a:ext cx="5954359" cy="1688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228">
                  <a:extLst>
                    <a:ext uri="{9D8B030D-6E8A-4147-A177-3AD203B41FA5}">
                      <a16:colId xmlns:a16="http://schemas.microsoft.com/office/drawing/2014/main" val="1933495742"/>
                    </a:ext>
                  </a:extLst>
                </a:gridCol>
                <a:gridCol w="667467">
                  <a:extLst>
                    <a:ext uri="{9D8B030D-6E8A-4147-A177-3AD203B41FA5}">
                      <a16:colId xmlns:a16="http://schemas.microsoft.com/office/drawing/2014/main" val="3260001570"/>
                    </a:ext>
                  </a:extLst>
                </a:gridCol>
                <a:gridCol w="890016">
                  <a:extLst>
                    <a:ext uri="{9D8B030D-6E8A-4147-A177-3AD203B41FA5}">
                      <a16:colId xmlns:a16="http://schemas.microsoft.com/office/drawing/2014/main" val="1249713369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873750174"/>
                    </a:ext>
                  </a:extLst>
                </a:gridCol>
                <a:gridCol w="1377696">
                  <a:extLst>
                    <a:ext uri="{9D8B030D-6E8A-4147-A177-3AD203B41FA5}">
                      <a16:colId xmlns:a16="http://schemas.microsoft.com/office/drawing/2014/main" val="673474095"/>
                    </a:ext>
                  </a:extLst>
                </a:gridCol>
                <a:gridCol w="1150712">
                  <a:extLst>
                    <a:ext uri="{9D8B030D-6E8A-4147-A177-3AD203B41FA5}">
                      <a16:colId xmlns:a16="http://schemas.microsoft.com/office/drawing/2014/main" val="1499188340"/>
                    </a:ext>
                  </a:extLst>
                </a:gridCol>
              </a:tblGrid>
              <a:tr h="8168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Height 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Diameter 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# Cells per Battery Pack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 Area of Steel Battery Casing per vehicle (m</a:t>
                      </a:r>
                      <a:r>
                        <a:rPr lang="en-US" sz="1200" baseline="30000" dirty="0"/>
                        <a:t>3</a:t>
                      </a:r>
                      <a:r>
                        <a:rPr lang="en-US" sz="1200" baseline="0" dirty="0"/>
                        <a:t>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% Reduction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8262148"/>
                  </a:ext>
                </a:extLst>
              </a:tr>
              <a:tr h="43267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2170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4,416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.02345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7628714"/>
                  </a:ext>
                </a:extLst>
              </a:tr>
              <a:tr h="43267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4680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.01429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</a:rPr>
                        <a:t>39.07%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9303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643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F178-4D6B-5541-B424-670977181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New Cell Design for Simpler Manufacturing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EF37C7-56EB-DA48-B4AD-2849003A4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1757" y="2929407"/>
            <a:ext cx="4992179" cy="217840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C2FAD9-F8AF-FD4B-B144-661D26743423}"/>
              </a:ext>
            </a:extLst>
          </p:cNvPr>
          <p:cNvSpPr/>
          <p:nvPr/>
        </p:nvSpPr>
        <p:spPr>
          <a:xfrm>
            <a:off x="8046891" y="2349484"/>
            <a:ext cx="2483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Tabless 4680 Battery!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19B0EB-F748-C24D-B33E-049E0D6361BF}"/>
              </a:ext>
            </a:extLst>
          </p:cNvPr>
          <p:cNvSpPr/>
          <p:nvPr/>
        </p:nvSpPr>
        <p:spPr>
          <a:xfrm>
            <a:off x="1993636" y="2331196"/>
            <a:ext cx="2188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Traditional Battery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8F0148-FB11-7B46-8ABA-3A01871D8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542" y="2929407"/>
            <a:ext cx="4432070" cy="226438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A8CF20-F897-4C45-BB19-6378AD0D4636}"/>
              </a:ext>
            </a:extLst>
          </p:cNvPr>
          <p:cNvCxnSpPr/>
          <p:nvPr/>
        </p:nvCxnSpPr>
        <p:spPr>
          <a:xfrm>
            <a:off x="5949696" y="4061599"/>
            <a:ext cx="74371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73FF15B-738B-704D-80FE-C7E50BE02572}"/>
              </a:ext>
            </a:extLst>
          </p:cNvPr>
          <p:cNvSpPr/>
          <p:nvPr/>
        </p:nvSpPr>
        <p:spPr>
          <a:xfrm>
            <a:off x="2145792" y="1368386"/>
            <a:ext cx="8095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Fewer component-to-component interfaces = fewer opportunities for failure (i.e. loss of contact, overheating,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5E4F56-7207-2A4D-BFEF-1AB422006158}"/>
              </a:ext>
            </a:extLst>
          </p:cNvPr>
          <p:cNvSpPr txBox="1"/>
          <p:nvPr/>
        </p:nvSpPr>
        <p:spPr>
          <a:xfrm>
            <a:off x="1292352" y="5352288"/>
            <a:ext cx="4291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Tabs are fast to corrode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Prone to overheating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Presents an entry point for oxygen if contact is severed (fire hazard)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12F038-9749-D145-8CAE-A0E753518593}"/>
              </a:ext>
            </a:extLst>
          </p:cNvPr>
          <p:cNvSpPr txBox="1"/>
          <p:nvPr/>
        </p:nvSpPr>
        <p:spPr>
          <a:xfrm>
            <a:off x="7072542" y="5352287"/>
            <a:ext cx="4291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 Welding for better electrical contact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Tighter seal against air entry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Better thermal management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528CEA-1247-244B-8F58-8B840712021E}"/>
              </a:ext>
            </a:extLst>
          </p:cNvPr>
          <p:cNvSpPr/>
          <p:nvPr/>
        </p:nvSpPr>
        <p:spPr>
          <a:xfrm>
            <a:off x="3413760" y="6605385"/>
            <a:ext cx="89245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techcrunch.com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/2020/09/22/tesla-introduces-its-tabless-battery-design-on-the-road-to-10-terawatt-hours-of-production/?</a:t>
            </a:r>
            <a:r>
              <a:rPr lang="en-US" sz="1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guccounter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</a:p>
        </p:txBody>
      </p:sp>
    </p:spTree>
    <p:extLst>
      <p:ext uri="{BB962C8B-B14F-4D97-AF65-F5344CB8AC3E}">
        <p14:creationId xmlns:p14="http://schemas.microsoft.com/office/powerpoint/2010/main" val="1768161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6891A-727D-2440-BE2C-5E95C9C8A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Single Battery Pack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10B443-8E17-B247-BB03-1DEEBF67B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79597" y="2987769"/>
            <a:ext cx="6512403" cy="302361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78F62E-4F81-4641-A1F6-138DE1A93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62" y="3450336"/>
            <a:ext cx="4425514" cy="23408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26ED6E-110D-CB4C-9191-D654670EEFD1}"/>
              </a:ext>
            </a:extLst>
          </p:cNvPr>
          <p:cNvSpPr txBox="1"/>
          <p:nvPr/>
        </p:nvSpPr>
        <p:spPr>
          <a:xfrm>
            <a:off x="743712" y="1482774"/>
            <a:ext cx="6803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Benefits: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Fewer parts (no need for module casings any more)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0AB5EA-67FB-7C45-93B9-7B189D99ABEF}"/>
              </a:ext>
            </a:extLst>
          </p:cNvPr>
          <p:cNvSpPr/>
          <p:nvPr/>
        </p:nvSpPr>
        <p:spPr>
          <a:xfrm>
            <a:off x="1194816" y="2142488"/>
            <a:ext cx="8095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Fewer component-to-component interfaces = fewer opportunities for failure (i.e. loss of contact, overheating,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6C1D1DB-159D-1A42-8ED3-34366CF6F5DF}"/>
              </a:ext>
            </a:extLst>
          </p:cNvPr>
          <p:cNvCxnSpPr/>
          <p:nvPr/>
        </p:nvCxnSpPr>
        <p:spPr>
          <a:xfrm>
            <a:off x="4718304" y="4439551"/>
            <a:ext cx="74371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1005FCAA-2797-B145-82B6-4A135287CD69}"/>
              </a:ext>
            </a:extLst>
          </p:cNvPr>
          <p:cNvSpPr/>
          <p:nvPr/>
        </p:nvSpPr>
        <p:spPr>
          <a:xfrm>
            <a:off x="7632192" y="6581001"/>
            <a:ext cx="46329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electrek.co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/2021/01/19/tesla-structural-battery-pack-first-picture/</a:t>
            </a:r>
          </a:p>
        </p:txBody>
      </p:sp>
    </p:spTree>
    <p:extLst>
      <p:ext uri="{BB962C8B-B14F-4D97-AF65-F5344CB8AC3E}">
        <p14:creationId xmlns:p14="http://schemas.microsoft.com/office/powerpoint/2010/main" val="1618781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4AB59-7BCB-684C-84B3-DF6F73DE5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Battery Pack Architecture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CA03F1-D88B-AA47-9D8A-1A1115307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338" y="2032026"/>
            <a:ext cx="6634430" cy="377903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E7CE48-25C3-2443-9EEF-B5243B4C8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293" y="1558114"/>
            <a:ext cx="3774319" cy="47268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0C4EE9-35FD-644B-B8B1-FBE3FC3B0FA6}"/>
              </a:ext>
            </a:extLst>
          </p:cNvPr>
          <p:cNvSpPr/>
          <p:nvPr/>
        </p:nvSpPr>
        <p:spPr>
          <a:xfrm>
            <a:off x="7632192" y="6581001"/>
            <a:ext cx="46329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electrek.co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/2021/01/19/tesla-structural-battery-pack-first-picture/</a:t>
            </a:r>
          </a:p>
        </p:txBody>
      </p:sp>
    </p:spTree>
    <p:extLst>
      <p:ext uri="{BB962C8B-B14F-4D97-AF65-F5344CB8AC3E}">
        <p14:creationId xmlns:p14="http://schemas.microsoft.com/office/powerpoint/2010/main" val="1827417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00717-0B0F-F04F-8A63-85E8B07A2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181" y="592337"/>
            <a:ext cx="8911687" cy="1280890"/>
          </a:xfrm>
        </p:spPr>
        <p:txBody>
          <a:bodyPr/>
          <a:lstStyle/>
          <a:p>
            <a:r>
              <a:rPr lang="en-US" dirty="0"/>
              <a:t>Future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A64C8-9465-F245-9E8D-A071F7105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124" y="1450848"/>
            <a:ext cx="8915400" cy="3777622"/>
          </a:xfrm>
        </p:spPr>
        <p:txBody>
          <a:bodyPr/>
          <a:lstStyle/>
          <a:p>
            <a:r>
              <a:rPr lang="en-US" dirty="0"/>
              <a:t>Revamped Cathode Design (Cost Reduction)</a:t>
            </a:r>
          </a:p>
          <a:p>
            <a:pPr lvl="1"/>
            <a:r>
              <a:rPr lang="en-US" dirty="0"/>
              <a:t>Nickel-Cobalt-Aluminum (NCA, LiNiCoAlO</a:t>
            </a:r>
            <a:r>
              <a:rPr lang="en-US" baseline="-25000" dirty="0"/>
              <a:t>2</a:t>
            </a:r>
            <a:r>
              <a:rPr lang="en-US" dirty="0"/>
              <a:t>): 15% Co, 5% Al, 80% Ni</a:t>
            </a:r>
          </a:p>
          <a:p>
            <a:pPr lvl="1"/>
            <a:r>
              <a:rPr lang="en-US" dirty="0"/>
              <a:t>Cobalt: $45,000/ton, 7.1 million tons known reserves</a:t>
            </a:r>
          </a:p>
          <a:p>
            <a:pPr lvl="1"/>
            <a:r>
              <a:rPr lang="en-US" dirty="0"/>
              <a:t>Nickel: $30,000/ton, 300 million tons known reserves</a:t>
            </a:r>
          </a:p>
          <a:p>
            <a:r>
              <a:rPr lang="en-US" dirty="0"/>
              <a:t>Revamped Anode Design (Performance Improvement)</a:t>
            </a:r>
          </a:p>
          <a:p>
            <a:pPr lvl="1"/>
            <a:r>
              <a:rPr lang="en-US" dirty="0"/>
              <a:t>Traditional: LiC</a:t>
            </a:r>
            <a:r>
              <a:rPr lang="en-US" baseline="-25000" dirty="0"/>
              <a:t>6</a:t>
            </a:r>
            <a:r>
              <a:rPr lang="en-US" dirty="0"/>
              <a:t> (~370 </a:t>
            </a:r>
            <a:r>
              <a:rPr lang="en-US" dirty="0" err="1"/>
              <a:t>mAh</a:t>
            </a:r>
            <a:r>
              <a:rPr lang="en-US" dirty="0"/>
              <a:t>/g)</a:t>
            </a:r>
          </a:p>
          <a:p>
            <a:pPr lvl="1"/>
            <a:r>
              <a:rPr lang="en-US" dirty="0"/>
              <a:t>Future(?): Li</a:t>
            </a:r>
            <a:r>
              <a:rPr lang="en-US" baseline="-25000" dirty="0"/>
              <a:t>22</a:t>
            </a:r>
            <a:r>
              <a:rPr lang="en-US" dirty="0"/>
              <a:t>S</a:t>
            </a:r>
            <a:r>
              <a:rPr lang="en-US" baseline="-25000" dirty="0"/>
              <a:t>5</a:t>
            </a:r>
            <a:r>
              <a:rPr lang="en-US" dirty="0"/>
              <a:t> (~4,200 </a:t>
            </a:r>
            <a:r>
              <a:rPr lang="en-US" dirty="0" err="1"/>
              <a:t>mAh</a:t>
            </a:r>
            <a:r>
              <a:rPr lang="en-US" dirty="0"/>
              <a:t>/g)</a:t>
            </a:r>
          </a:p>
          <a:p>
            <a:pPr lvl="2"/>
            <a:r>
              <a:rPr lang="en-US" dirty="0"/>
              <a:t>Li</a:t>
            </a:r>
            <a:r>
              <a:rPr lang="en-US" baseline="-25000" dirty="0"/>
              <a:t>22</a:t>
            </a:r>
            <a:r>
              <a:rPr lang="en-US" dirty="0"/>
              <a:t>S</a:t>
            </a:r>
            <a:r>
              <a:rPr lang="en-US" baseline="-25000" dirty="0"/>
              <a:t>5</a:t>
            </a:r>
            <a:r>
              <a:rPr lang="en-US" dirty="0"/>
              <a:t>: Undesired Volume Expansion + Faster Degradation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A5752C-C7D6-A249-9EEF-4ED21938C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536" y="3588688"/>
            <a:ext cx="4393214" cy="29819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0E35C8-A1F4-4649-B0A0-D3C89ACB5124}"/>
              </a:ext>
            </a:extLst>
          </p:cNvPr>
          <p:cNvSpPr/>
          <p:nvPr/>
        </p:nvSpPr>
        <p:spPr>
          <a:xfrm>
            <a:off x="6937248" y="6598583"/>
            <a:ext cx="54254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gcep.stanford.edu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/research/factsheets/</a:t>
            </a:r>
            <a:r>
              <a:rPr lang="en-US" sz="1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liionbattery_selfhealingpolymers.html</a:t>
            </a:r>
            <a:endParaRPr lang="en-US" sz="1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32FA279-3144-5046-8EB4-70F8C3F3A13C}"/>
              </a:ext>
            </a:extLst>
          </p:cNvPr>
          <p:cNvSpPr/>
          <p:nvPr/>
        </p:nvSpPr>
        <p:spPr>
          <a:xfrm>
            <a:off x="8631936" y="5067457"/>
            <a:ext cx="292608" cy="124799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026708B-DED0-6A41-A393-EC80043A0D62}"/>
              </a:ext>
            </a:extLst>
          </p:cNvPr>
          <p:cNvSpPr/>
          <p:nvPr/>
        </p:nvSpPr>
        <p:spPr>
          <a:xfrm>
            <a:off x="9986708" y="6086981"/>
            <a:ext cx="266764" cy="22363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17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06135-1571-1B41-8BB6-1C03A62B6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37279-0814-6145-9FA1-CCEE96073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94688"/>
            <a:ext cx="8915400" cy="4620768"/>
          </a:xfrm>
        </p:spPr>
        <p:txBody>
          <a:bodyPr>
            <a:normAutofit/>
          </a:bodyPr>
          <a:lstStyle/>
          <a:p>
            <a:r>
              <a:rPr lang="en-US" sz="1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https://ourworldindata.org/world-population-growth-past-future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https://ourworldindata.org/grapher/global-primary-energy?time=earliest..latest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https://www.climate.gov/news-features/climate-qa/if-carbon-dioxide-hits-new-high-every-year-why-isn%E2%80%99t-every-year-hotter-last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www.epa.gov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ghgemissions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/sources-greenhouse-gas-emissions#:~:text=In%202019%2C%20greenhouse%20gas%20emissions,of%20U.S.%20greenhouse%20gas%20emissions.</a:t>
            </a:r>
          </a:p>
          <a:p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www.science.org.au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/curious/technology-future/lithium-ion-batteries</a:t>
            </a:r>
          </a:p>
          <a:p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www.sciencedirect.com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/science/article/</a:t>
            </a:r>
            <a:r>
              <a:rPr lang="en-US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pii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/S0378775320309186</a:t>
            </a:r>
          </a:p>
          <a:p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www.futurecar.com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/4282/A-Closer-Look-at-Teslas-New-4680-Cell-Battery-Pack#:~:text=The%204680%20batteries%20are%20expected,longer%20features%20any%20individual%20modules.</a:t>
            </a:r>
          </a:p>
          <a:p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techcrunch.com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/2020/09/22/tesla-introduces-its-tabless-battery-design-on-the-road-to-10-terawatt-hours-of-production/?</a:t>
            </a:r>
            <a:r>
              <a:rPr lang="en-US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guccounter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</a:p>
          <a:p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electrek.co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/2021/01/19/tesla-structural-battery-pack-first-picture/</a:t>
            </a:r>
          </a:p>
          <a:p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gcep.stanford.edu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/research/factsheets/</a:t>
            </a:r>
            <a:r>
              <a:rPr lang="en-US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liionbattery_selfhealingpolymers.html</a:t>
            </a:r>
            <a:endParaRPr lang="en-US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685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7C2415-2089-CA4A-86A6-098BF6497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228" y="2058750"/>
            <a:ext cx="8915399" cy="1468800"/>
          </a:xfrm>
        </p:spPr>
        <p:txBody>
          <a:bodyPr/>
          <a:lstStyle/>
          <a:p>
            <a:pPr algn="ctr"/>
            <a:r>
              <a:rPr lang="en-US" b="1" dirty="0"/>
              <a:t>Questions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0536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DF4E-1399-5C45-A90F-EA01585B2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Growing World Population Requires More and More Energy to Function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4D6252F2-A9DA-D943-9326-EEDC4B5CF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18" y="2040667"/>
            <a:ext cx="5758480" cy="38814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09989BB-C78A-D147-A9F2-5140AA960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93800" y="2040667"/>
            <a:ext cx="5807989" cy="3881437"/>
          </a:xfrm>
          <a:ln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DEFE34-E0B7-A247-82B2-46F690C2224C}"/>
              </a:ext>
            </a:extLst>
          </p:cNvPr>
          <p:cNvSpPr/>
          <p:nvPr/>
        </p:nvSpPr>
        <p:spPr>
          <a:xfrm>
            <a:off x="2073131" y="5850257"/>
            <a:ext cx="4094517" cy="278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2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https://ourworldindata.org/world-population-growth-past-future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A6335A-9643-2A4A-8B16-0C9DF8675ABF}"/>
              </a:ext>
            </a:extLst>
          </p:cNvPr>
          <p:cNvSpPr/>
          <p:nvPr/>
        </p:nvSpPr>
        <p:spPr>
          <a:xfrm>
            <a:off x="7170478" y="5841504"/>
            <a:ext cx="50215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2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https://ourworldindata.org/grapher/global-primary-energy?time=earliest..latest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312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CA740-40CC-9142-B7B0-3EE2365C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Reliance on Non-Renewable Energy Has Led to Drastic Climate Change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2354F8BF-DC3D-2D42-81F8-DCE4E25D7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483" y="2305155"/>
            <a:ext cx="5963130" cy="2986374"/>
          </a:xfrm>
          <a:ln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08C9240-5F3C-7649-B664-BCEDA3BE705E}"/>
              </a:ext>
            </a:extLst>
          </p:cNvPr>
          <p:cNvSpPr/>
          <p:nvPr/>
        </p:nvSpPr>
        <p:spPr>
          <a:xfrm>
            <a:off x="3447737" y="6581001"/>
            <a:ext cx="89541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2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https://www.climate.gov/news-features/climate-qa/if-carbon-dioxide-hits-new-high-every-year-why-isn%E2%80%99t-every-year-hotter-last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0B82A8-6175-884B-8027-BB07A465ADB1}"/>
              </a:ext>
            </a:extLst>
          </p:cNvPr>
          <p:cNvSpPr txBox="1"/>
          <p:nvPr/>
        </p:nvSpPr>
        <p:spPr>
          <a:xfrm>
            <a:off x="6101053" y="2539248"/>
            <a:ext cx="6043447" cy="230832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400" u="sng" dirty="0"/>
              <a:t> Consequences:</a:t>
            </a:r>
          </a:p>
          <a:p>
            <a:endParaRPr lang="en-US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Increasing Frequency of Severe Storms (Hurricanes, Tornadoes)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Hotter Summers + Colder Winters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Melting Ice Caps/Rising Sea Levels</a:t>
            </a:r>
          </a:p>
          <a:p>
            <a:pPr lvl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93092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0E0C6-E261-874D-8FE1-58079D01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Electric Vehicles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25F051-3017-334A-97A0-ABCD59B9B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51317" y="1264555"/>
            <a:ext cx="3759529" cy="4784855"/>
          </a:xfr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586D30-ECF9-8742-BE0E-BA413E3D1976}"/>
              </a:ext>
            </a:extLst>
          </p:cNvPr>
          <p:cNvSpPr/>
          <p:nvPr/>
        </p:nvSpPr>
        <p:spPr>
          <a:xfrm>
            <a:off x="1645921" y="6627168"/>
            <a:ext cx="1050950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www.epa.gov</a:t>
            </a:r>
            <a:r>
              <a:rPr lang="en-US" sz="1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ghgemissions</a:t>
            </a:r>
            <a:r>
              <a:rPr lang="en-US" sz="1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/sources-greenhouse-gas-emissions#:~:text=In%202019%2C%20greenhouse%20gas%20emissions,of%20U.S.%20greenhouse%20gas%20emissions.</a:t>
            </a:r>
          </a:p>
        </p:txBody>
      </p:sp>
    </p:spTree>
    <p:extLst>
      <p:ext uri="{BB962C8B-B14F-4D97-AF65-F5344CB8AC3E}">
        <p14:creationId xmlns:p14="http://schemas.microsoft.com/office/powerpoint/2010/main" val="2380104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B45A9-1389-6B42-A48C-F2183B57D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71" y="624854"/>
            <a:ext cx="9905998" cy="747703"/>
          </a:xfrm>
        </p:spPr>
        <p:txBody>
          <a:bodyPr/>
          <a:lstStyle/>
          <a:p>
            <a:r>
              <a:rPr lang="en-US" dirty="0"/>
              <a:t>How Do Batteries Work?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4E0C1E-0F37-6F4D-8A25-ED13B0DE7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22" y="3099317"/>
            <a:ext cx="5021706" cy="326203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0A412D-3A42-CB44-98A1-2B803BE497E6}"/>
              </a:ext>
            </a:extLst>
          </p:cNvPr>
          <p:cNvCxnSpPr>
            <a:cxnSpLocks/>
          </p:cNvCxnSpPr>
          <p:nvPr/>
        </p:nvCxnSpPr>
        <p:spPr>
          <a:xfrm>
            <a:off x="5848378" y="4719576"/>
            <a:ext cx="64008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C851A5C-AF6E-5C4A-BC76-17330AD71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763" y="3099317"/>
            <a:ext cx="5021706" cy="32620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58B22D-8416-2F4C-9AC7-F9ED5E802EF4}"/>
              </a:ext>
            </a:extLst>
          </p:cNvPr>
          <p:cNvSpPr/>
          <p:nvPr/>
        </p:nvSpPr>
        <p:spPr>
          <a:xfrm>
            <a:off x="7378474" y="6581001"/>
            <a:ext cx="4923254" cy="287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www.science.org.au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/curious/technology-future/lithium-ion-batteries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73D4C9-F636-6343-A890-F87F3FF95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670" y="4945487"/>
            <a:ext cx="178607" cy="1464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E553F3-7C04-1D45-AF3A-874C19712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4798" y="5173190"/>
            <a:ext cx="178607" cy="1464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BCF4AD-61F8-C84F-A3E4-F0ED28C9F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4798" y="4704177"/>
            <a:ext cx="178607" cy="1464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BF1A7C-8884-C749-8858-44A9D3154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376" y="4945487"/>
            <a:ext cx="178607" cy="1464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7A5373-458D-E043-B377-9B7BF2B9E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504" y="5173190"/>
            <a:ext cx="178607" cy="1464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05718E-50B1-9A42-8742-65AD82F3C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504" y="4704177"/>
            <a:ext cx="178607" cy="14645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067EACF-5E47-6E48-9752-9437F32B61D8}"/>
              </a:ext>
            </a:extLst>
          </p:cNvPr>
          <p:cNvCxnSpPr>
            <a:cxnSpLocks/>
          </p:cNvCxnSpPr>
          <p:nvPr/>
        </p:nvCxnSpPr>
        <p:spPr>
          <a:xfrm flipH="1">
            <a:off x="2979868" y="4786087"/>
            <a:ext cx="50040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D318926-7A94-8048-ABCF-F6C5075C8FF5}"/>
              </a:ext>
            </a:extLst>
          </p:cNvPr>
          <p:cNvCxnSpPr>
            <a:cxnSpLocks/>
          </p:cNvCxnSpPr>
          <p:nvPr/>
        </p:nvCxnSpPr>
        <p:spPr>
          <a:xfrm flipH="1">
            <a:off x="2772695" y="4999277"/>
            <a:ext cx="50040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4D9E964-8C8E-C044-8EC0-D62527AA2C3F}"/>
              </a:ext>
            </a:extLst>
          </p:cNvPr>
          <p:cNvCxnSpPr>
            <a:cxnSpLocks/>
          </p:cNvCxnSpPr>
          <p:nvPr/>
        </p:nvCxnSpPr>
        <p:spPr>
          <a:xfrm flipH="1">
            <a:off x="2979868" y="5245643"/>
            <a:ext cx="50040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3621C48-2627-7E47-A983-AB128727FBBF}"/>
              </a:ext>
            </a:extLst>
          </p:cNvPr>
          <p:cNvCxnSpPr>
            <a:cxnSpLocks/>
          </p:cNvCxnSpPr>
          <p:nvPr/>
        </p:nvCxnSpPr>
        <p:spPr>
          <a:xfrm>
            <a:off x="8805111" y="5017941"/>
            <a:ext cx="35840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5B6F961-21FC-6448-A250-DCEEB5319EC5}"/>
              </a:ext>
            </a:extLst>
          </p:cNvPr>
          <p:cNvCxnSpPr>
            <a:cxnSpLocks/>
          </p:cNvCxnSpPr>
          <p:nvPr/>
        </p:nvCxnSpPr>
        <p:spPr>
          <a:xfrm>
            <a:off x="8984315" y="5248735"/>
            <a:ext cx="35840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F42D1EE-0CCF-2548-B70D-99F1B012A357}"/>
              </a:ext>
            </a:extLst>
          </p:cNvPr>
          <p:cNvCxnSpPr>
            <a:cxnSpLocks/>
          </p:cNvCxnSpPr>
          <p:nvPr/>
        </p:nvCxnSpPr>
        <p:spPr>
          <a:xfrm>
            <a:off x="8984113" y="4772548"/>
            <a:ext cx="35840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59517D18-8590-1E45-B629-FF3FDBB2A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49F13F-5AEF-604B-A39E-BEE7274BD0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3868" y="163360"/>
            <a:ext cx="2242628" cy="28047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2854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2AEC4-A994-244F-9E41-AF675A209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06" y="667436"/>
            <a:ext cx="9905998" cy="1478570"/>
          </a:xfrm>
        </p:spPr>
        <p:txBody>
          <a:bodyPr/>
          <a:lstStyle/>
          <a:p>
            <a:r>
              <a:rPr lang="en-US" dirty="0"/>
              <a:t>Electrode Half Reactions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7A7B04-F40B-A24B-AA31-CF73A852E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006" y="4554267"/>
            <a:ext cx="3483061" cy="22047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7B0231-83E6-8D4E-8F8D-666B0D120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006" y="2223280"/>
            <a:ext cx="3483061" cy="22047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2A0BC-CDE9-7744-A8C3-F43C5CEA9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254" y="4252890"/>
            <a:ext cx="4267200" cy="43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56BB4-AC75-0E44-960F-1CFE6D34B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3104" y="3669827"/>
            <a:ext cx="4127500" cy="431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EE7BBE-1363-EF48-BBA4-BC56D2A033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0004" y="3109778"/>
            <a:ext cx="2933700" cy="431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706EB2-918D-8840-AFB9-C49CD24A699E}"/>
              </a:ext>
            </a:extLst>
          </p:cNvPr>
          <p:cNvSpPr txBox="1"/>
          <p:nvPr/>
        </p:nvSpPr>
        <p:spPr>
          <a:xfrm>
            <a:off x="5709005" y="4284124"/>
            <a:ext cx="1054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Overall: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790563-12C9-9744-B052-7CE806490820}"/>
              </a:ext>
            </a:extLst>
          </p:cNvPr>
          <p:cNvSpPr txBox="1"/>
          <p:nvPr/>
        </p:nvSpPr>
        <p:spPr>
          <a:xfrm>
            <a:off x="5474526" y="3701061"/>
            <a:ext cx="128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Cathode: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AABDFD-D644-F440-9EDE-CB69E58D51ED}"/>
              </a:ext>
            </a:extLst>
          </p:cNvPr>
          <p:cNvSpPr txBox="1"/>
          <p:nvPr/>
        </p:nvSpPr>
        <p:spPr>
          <a:xfrm>
            <a:off x="5710322" y="3116364"/>
            <a:ext cx="1054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Anode: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3EDDB7-2E0D-0F4C-9C57-10783269DD87}"/>
              </a:ext>
            </a:extLst>
          </p:cNvPr>
          <p:cNvSpPr/>
          <p:nvPr/>
        </p:nvSpPr>
        <p:spPr>
          <a:xfrm>
            <a:off x="6488458" y="658100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/>
              <a:t>https://</a:t>
            </a:r>
            <a:r>
              <a:rPr lang="en-US" sz="1200" b="1" dirty="0" err="1"/>
              <a:t>www.science.org.au</a:t>
            </a:r>
            <a:r>
              <a:rPr lang="en-US" sz="1200" b="1" dirty="0"/>
              <a:t>/curious/technology-future/lithium-ion-batteries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C2A681-8DDF-624B-ABE5-A41F52CEB35C}"/>
              </a:ext>
            </a:extLst>
          </p:cNvPr>
          <p:cNvSpPr txBox="1"/>
          <p:nvPr/>
        </p:nvSpPr>
        <p:spPr>
          <a:xfrm>
            <a:off x="6207721" y="2180538"/>
            <a:ext cx="4822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Common Type of Li Battery: Lithium Cobalt (LiCoO</a:t>
            </a:r>
            <a:r>
              <a:rPr lang="en-US" u="sng" baseline="-25000" dirty="0"/>
              <a:t>2</a:t>
            </a:r>
            <a:r>
              <a:rPr lang="en-US" u="sng" dirty="0"/>
              <a:t>) 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E1E75AF-3DE2-6642-857A-77A80908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28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EE264-3DCC-5C45-BB1C-AE8C5E184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Uses for Lithium ion Batteries: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89E41-7E2B-A442-9C4A-EF1DEAFAE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840696"/>
            <a:ext cx="9905999" cy="1784631"/>
          </a:xfrm>
        </p:spPr>
        <p:txBody>
          <a:bodyPr>
            <a:normAutofit/>
          </a:bodyPr>
          <a:lstStyle/>
          <a:p>
            <a:r>
              <a:rPr lang="en-US" sz="1800" dirty="0"/>
              <a:t>Electronics</a:t>
            </a:r>
          </a:p>
          <a:p>
            <a:r>
              <a:rPr lang="en-US" sz="1800" dirty="0"/>
              <a:t>Backup Energy Storage – to supplement solar/wind/geothermal systems</a:t>
            </a:r>
          </a:p>
          <a:p>
            <a:r>
              <a:rPr lang="en-US" dirty="0"/>
              <a:t>Automobiles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483D3E-8162-C547-8F0D-C3377DAE6C1D}"/>
              </a:ext>
            </a:extLst>
          </p:cNvPr>
          <p:cNvSpPr txBox="1">
            <a:spLocks/>
          </p:cNvSpPr>
          <p:nvPr/>
        </p:nvSpPr>
        <p:spPr>
          <a:xfrm>
            <a:off x="1141411" y="3180631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Benefits: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15A260-DF75-3C48-9F26-DB81B11912C1}"/>
              </a:ext>
            </a:extLst>
          </p:cNvPr>
          <p:cNvSpPr txBox="1">
            <a:spLocks/>
          </p:cNvSpPr>
          <p:nvPr/>
        </p:nvSpPr>
        <p:spPr>
          <a:xfrm>
            <a:off x="1141410" y="4338263"/>
            <a:ext cx="9905999" cy="1784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Portable Design</a:t>
            </a:r>
          </a:p>
          <a:p>
            <a:r>
              <a:rPr lang="en-US" sz="1800" dirty="0"/>
              <a:t>Scalable Sizes and form factors</a:t>
            </a:r>
          </a:p>
          <a:p>
            <a:r>
              <a:rPr lang="en-US" sz="1800" dirty="0"/>
              <a:t>Rechargeability</a:t>
            </a:r>
          </a:p>
          <a:p>
            <a:r>
              <a:rPr lang="en-US" sz="1800" dirty="0"/>
              <a:t>Higher energy/power density than other types (such as lead acid)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3F304A-7257-E84F-BD5F-F71905B6C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312" y="4338263"/>
            <a:ext cx="6108999" cy="13540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F7B618-EF32-B04E-9D15-F48280A25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514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5AC1-49D6-5D41-AD09-1F917F61E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Desired Characteristics of EV Batteries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C0CDF-6E81-9E4B-8392-5A74A2B03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Rechargability</a:t>
            </a:r>
            <a:endParaRPr lang="en-US" dirty="0"/>
          </a:p>
          <a:p>
            <a:r>
              <a:rPr lang="en-US" dirty="0"/>
              <a:t>High Power- and Energy-Density</a:t>
            </a:r>
          </a:p>
          <a:p>
            <a:r>
              <a:rPr lang="en-US" dirty="0"/>
              <a:t>Low Weight</a:t>
            </a:r>
          </a:p>
          <a:p>
            <a:r>
              <a:rPr lang="en-US" dirty="0"/>
              <a:t>Long Lifetime of Use</a:t>
            </a:r>
          </a:p>
          <a:p>
            <a:pPr lvl="1"/>
            <a:r>
              <a:rPr lang="en-US" dirty="0"/>
              <a:t>Minimum 10 years (~150,000 miles or ~5,000 charge cycles)</a:t>
            </a:r>
          </a:p>
        </p:txBody>
      </p:sp>
    </p:spTree>
    <p:extLst>
      <p:ext uri="{BB962C8B-B14F-4D97-AF65-F5344CB8AC3E}">
        <p14:creationId xmlns:p14="http://schemas.microsoft.com/office/powerpoint/2010/main" val="3077588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4EC57F-2793-0D4D-A694-F9DFFC950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Tesla Battery Design</a:t>
            </a: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909C6DB4-8546-4144-8A12-A98709640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182" y="115614"/>
            <a:ext cx="3098117" cy="2297882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EFA9EC2-FEB4-1546-B810-7D3B98FAA999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143629038"/>
              </p:ext>
            </p:extLst>
          </p:nvPr>
        </p:nvGraphicFramePr>
        <p:xfrm>
          <a:off x="158496" y="2921992"/>
          <a:ext cx="11899392" cy="3232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5360">
                  <a:extLst>
                    <a:ext uri="{9D8B030D-6E8A-4147-A177-3AD203B41FA5}">
                      <a16:colId xmlns:a16="http://schemas.microsoft.com/office/drawing/2014/main" val="1454421369"/>
                    </a:ext>
                  </a:extLst>
                </a:gridCol>
                <a:gridCol w="877824">
                  <a:extLst>
                    <a:ext uri="{9D8B030D-6E8A-4147-A177-3AD203B41FA5}">
                      <a16:colId xmlns:a16="http://schemas.microsoft.com/office/drawing/2014/main" val="474660324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1047675273"/>
                    </a:ext>
                  </a:extLst>
                </a:gridCol>
                <a:gridCol w="816864">
                  <a:extLst>
                    <a:ext uri="{9D8B030D-6E8A-4147-A177-3AD203B41FA5}">
                      <a16:colId xmlns:a16="http://schemas.microsoft.com/office/drawing/2014/main" val="1609296347"/>
                    </a:ext>
                  </a:extLst>
                </a:gridCol>
                <a:gridCol w="585216">
                  <a:extLst>
                    <a:ext uri="{9D8B030D-6E8A-4147-A177-3AD203B41FA5}">
                      <a16:colId xmlns:a16="http://schemas.microsoft.com/office/drawing/2014/main" val="3955011939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418837021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466745479"/>
                    </a:ext>
                  </a:extLst>
                </a:gridCol>
                <a:gridCol w="1475232">
                  <a:extLst>
                    <a:ext uri="{9D8B030D-6E8A-4147-A177-3AD203B41FA5}">
                      <a16:colId xmlns:a16="http://schemas.microsoft.com/office/drawing/2014/main" val="2615764500"/>
                    </a:ext>
                  </a:extLst>
                </a:gridCol>
                <a:gridCol w="938784">
                  <a:extLst>
                    <a:ext uri="{9D8B030D-6E8A-4147-A177-3AD203B41FA5}">
                      <a16:colId xmlns:a16="http://schemas.microsoft.com/office/drawing/2014/main" val="388292685"/>
                    </a:ext>
                  </a:extLst>
                </a:gridCol>
                <a:gridCol w="1085088">
                  <a:extLst>
                    <a:ext uri="{9D8B030D-6E8A-4147-A177-3AD203B41FA5}">
                      <a16:colId xmlns:a16="http://schemas.microsoft.com/office/drawing/2014/main" val="414445078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518276686"/>
                    </a:ext>
                  </a:extLst>
                </a:gridCol>
                <a:gridCol w="1438656">
                  <a:extLst>
                    <a:ext uri="{9D8B030D-6E8A-4147-A177-3AD203B41FA5}">
                      <a16:colId xmlns:a16="http://schemas.microsoft.com/office/drawing/2014/main" val="251327893"/>
                    </a:ext>
                  </a:extLst>
                </a:gridCol>
              </a:tblGrid>
              <a:tr h="1077553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Diameter 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Height 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Volume (cm</a:t>
                      </a:r>
                      <a:r>
                        <a:rPr lang="en-US" sz="1200" baseline="30000" dirty="0"/>
                        <a:t>3</a:t>
                      </a:r>
                      <a:r>
                        <a:rPr lang="en-US" sz="1200" baseline="0" dirty="0"/>
                        <a:t> or mL</a:t>
                      </a:r>
                      <a:r>
                        <a:rPr lang="en-US" sz="12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Mass (g)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Voltage (V)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Charge Capacity (</a:t>
                      </a:r>
                      <a:r>
                        <a:rPr lang="en-US" sz="1200" dirty="0" err="1"/>
                        <a:t>mAh</a:t>
                      </a:r>
                      <a:r>
                        <a:rPr lang="en-US" sz="12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Energy Capacity</a:t>
                      </a:r>
                    </a:p>
                    <a:p>
                      <a:pPr algn="ctr"/>
                      <a:r>
                        <a:rPr lang="en-US" sz="1200" dirty="0"/>
                        <a:t>(</a:t>
                      </a:r>
                      <a:r>
                        <a:rPr lang="en-US" sz="1200" dirty="0" err="1"/>
                        <a:t>Wh</a:t>
                      </a:r>
                      <a:r>
                        <a:rPr lang="en-US" sz="1200" dirty="0"/>
                        <a:t>, Voltage x Charge Capacity)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Energy Density (</a:t>
                      </a:r>
                      <a:r>
                        <a:rPr lang="en-US" sz="1200" dirty="0" err="1"/>
                        <a:t>Wh</a:t>
                      </a:r>
                      <a:r>
                        <a:rPr lang="en-US" sz="1200" dirty="0"/>
                        <a:t>/L)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% Increase in Energy Density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Specific Energy (</a:t>
                      </a:r>
                      <a:r>
                        <a:rPr lang="en-US" sz="1200" dirty="0" err="1"/>
                        <a:t>Wh</a:t>
                      </a:r>
                      <a:r>
                        <a:rPr lang="en-US" sz="1200" dirty="0"/>
                        <a:t>/kg)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% Increase in Specific Energy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0275503"/>
                  </a:ext>
                </a:extLst>
              </a:tr>
              <a:tr h="107755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Previous:</a:t>
                      </a:r>
                    </a:p>
                    <a:p>
                      <a:pPr algn="ctr"/>
                      <a:r>
                        <a:rPr lang="en-US" sz="1200" b="1" dirty="0"/>
                        <a:t>18650 Cylinder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3,400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765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---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280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---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394792"/>
                  </a:ext>
                </a:extLst>
              </a:tr>
              <a:tr h="107755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Current:</a:t>
                      </a:r>
                    </a:p>
                    <a:p>
                      <a:pPr algn="ctr"/>
                      <a:r>
                        <a:rPr lang="en-US" sz="1200" b="1" dirty="0"/>
                        <a:t>21700 Cylinder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24.245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5,750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21.275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877.5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14.7%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322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15%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11569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2163972-2AD0-A346-80F5-1DA4F3149287}"/>
              </a:ext>
            </a:extLst>
          </p:cNvPr>
          <p:cNvSpPr/>
          <p:nvPr/>
        </p:nvSpPr>
        <p:spPr>
          <a:xfrm>
            <a:off x="7607808" y="6581001"/>
            <a:ext cx="45841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www.sciencedirect.com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/science/article/</a:t>
            </a:r>
            <a:r>
              <a:rPr lang="en-US" sz="1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pii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/S0378775320309186</a:t>
            </a:r>
          </a:p>
        </p:txBody>
      </p:sp>
    </p:spTree>
    <p:extLst>
      <p:ext uri="{BB962C8B-B14F-4D97-AF65-F5344CB8AC3E}">
        <p14:creationId xmlns:p14="http://schemas.microsoft.com/office/powerpoint/2010/main" val="3535775838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{A87A926D-1D50-F243-ABFE-B8347EB0BE43}tf10001069</Template>
  <TotalTime>1084</TotalTime>
  <Words>1462</Words>
  <Application>Microsoft Macintosh PowerPoint</Application>
  <PresentationFormat>Widescreen</PresentationFormat>
  <Paragraphs>207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 Math</vt:lpstr>
      <vt:lpstr>Century Gothic</vt:lpstr>
      <vt:lpstr>Times New Roman</vt:lpstr>
      <vt:lpstr>Wingdings 3</vt:lpstr>
      <vt:lpstr>Wisp</vt:lpstr>
      <vt:lpstr>Latest Tesla Battery Design  April 23rd, 2021 </vt:lpstr>
      <vt:lpstr>A Growing World Population Requires More and More Energy to Function</vt:lpstr>
      <vt:lpstr>Reliance on Non-Renewable Energy Has Led to Drastic Climate Change</vt:lpstr>
      <vt:lpstr>Motivation for Electric Vehicles</vt:lpstr>
      <vt:lpstr>How Do Batteries Work?</vt:lpstr>
      <vt:lpstr>Electrode Half Reactions</vt:lpstr>
      <vt:lpstr>Uses for Lithium ion Batteries:</vt:lpstr>
      <vt:lpstr>Desired Characteristics of EV Batteries</vt:lpstr>
      <vt:lpstr>Tesla Battery Design</vt:lpstr>
      <vt:lpstr>Future Tesla Battery Design: 4680 Cylinder</vt:lpstr>
      <vt:lpstr>Energy Capacity Comparison:  2170 vs. 4680</vt:lpstr>
      <vt:lpstr>Larger Battery = Less Steel</vt:lpstr>
      <vt:lpstr>New Cell Design for Simpler Manufacturing</vt:lpstr>
      <vt:lpstr>One Single Battery Pack</vt:lpstr>
      <vt:lpstr>New Battery Pack Architecture</vt:lpstr>
      <vt:lpstr>Future Expectations</vt:lpstr>
      <vt:lpstr>References</vt:lpstr>
      <vt:lpstr>Questions?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Subramaniam, Shashank Ramakrishnan</dc:creator>
  <cp:lastModifiedBy>Subramaniam, Shashank Ramakrishnan</cp:lastModifiedBy>
  <cp:revision>58</cp:revision>
  <cp:lastPrinted>2021-04-25T22:02:43Z</cp:lastPrinted>
  <dcterms:created xsi:type="dcterms:W3CDTF">2021-04-23T00:29:56Z</dcterms:created>
  <dcterms:modified xsi:type="dcterms:W3CDTF">2021-04-25T22:06:49Z</dcterms:modified>
</cp:coreProperties>
</file>