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66" r:id="rId5"/>
    <p:sldId id="269" r:id="rId6"/>
    <p:sldId id="263" r:id="rId7"/>
    <p:sldId id="262" r:id="rId8"/>
    <p:sldId id="260" r:id="rId9"/>
    <p:sldId id="274" r:id="rId10"/>
    <p:sldId id="261" r:id="rId11"/>
    <p:sldId id="265" r:id="rId12"/>
    <p:sldId id="268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DBDC3-77C4-4BA6-8867-C353A5D9C62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11CFF-E90A-4E34-8F30-8D25EBFB7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0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8BA5-2705-4B8F-9E96-3DD2CC6E95E3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F96A0-4B37-45EA-98E5-AD071D98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7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ortation.anl.gov/pdfs/B/626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http://www.honda.com/newsandviews/article.aspx?id=7502-en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1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http://minerals.usgs.gov/minerals/pubs/commodity/lithium/mcs-2014-lithi.pdf</a:t>
            </a:r>
          </a:p>
          <a:p>
            <a:r>
              <a:rPr lang="en-US" dirty="0" smtClean="0"/>
              <a:t>http://www.nrel.gov/vehiclesandfuels/energystorage/pdfs/52393.pdf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Wadia</a:t>
            </a:r>
            <a:r>
              <a:rPr lang="en-US" dirty="0" smtClean="0"/>
              <a:t> et al. Journal of Power Sources 196 (1022) 593-1598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L. Gaines et al., “Lithium-Ion Batteries: Possible Materials Issues,” ANL 2010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http://www.transportation.anl.gov/pdfs/B/626.PDF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Kintner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-Meyer MCW, KP Schneider, and RG Pratt.  2007.  "Impacts Assessment of Plug-in Hybrid Vehicles on Electric Utilities and Regional US Power Grids: Part 1: Technical Analysis."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Journal of EUEC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1:paper # 04.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http://assets.fiercemarkets.com/public/sites/energy/reports/evrgridreport.pdf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http://energyenvironment.pnnl.gov/ei/pdf/PHEV_Feasibility_Analysis_Part1.pdf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9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LDV classification: cars, pickup trucks, SUVs, vans</a:t>
            </a:r>
          </a:p>
          <a:p>
            <a:r>
              <a:rPr lang="en-US" dirty="0" smtClean="0"/>
              <a:t>http://energyenvironment.pnnl.gov/ei/pdf/PHEV_Feasibility_Analysis_Part1.pdf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7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http://www.sciencedaily.com/releases/2007/12/071203133532.htm</a:t>
            </a:r>
          </a:p>
          <a:p>
            <a:r>
              <a:rPr lang="en-US" dirty="0" smtClean="0"/>
              <a:t>https://gigaom.com/2009/10/22/ford-aims-to-connect-its-plug-in-cars-with-smart-meters-by-2015/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http://www.sciencedaily.com/releases/2007/12/071203133532.htm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http://www.defense.gov/News/NewsArticle.aspx?ID=118971</a:t>
            </a:r>
          </a:p>
          <a:p>
            <a:r>
              <a:rPr lang="en-US" dirty="0" smtClean="0"/>
              <a:t>http://www.pjm.com/markets-and-operations/advanced-tech-pilots.aspx?nrg&amp;p=1</a:t>
            </a:r>
          </a:p>
          <a:p>
            <a:r>
              <a:rPr lang="en-US" dirty="0" smtClean="0"/>
              <a:t>http://www.honda.com/newsandviews/article.aspx?id=7502-en</a:t>
            </a:r>
          </a:p>
          <a:p>
            <a:r>
              <a:rPr lang="en-US" dirty="0" smtClean="0"/>
              <a:t>http://www.theguardian.com/environment/2009/jun/19/denmark-wind-electric-cars</a:t>
            </a:r>
          </a:p>
          <a:p>
            <a:r>
              <a:rPr lang="en-US" dirty="0" smtClean="0"/>
              <a:t>http://www.prnewswire.com/news-releases/pge-teams-with-google-to-demonstrate-vehicle-to-grid-technology-at-the-companys-mountain-view-campus-58163877.html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7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http://www.edison-net.dk/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96A0-4B37-45EA-98E5-AD071D986F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9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C3A0CDE-A1DF-44D7-ABE4-2329BF090C3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C8B4C37-DCF0-4895-8713-5CEA26F10AB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nsportation.anl.gov/pdfs/B/626.PDF" TargetMode="External"/><Relationship Id="rId3" Type="http://schemas.openxmlformats.org/officeDocument/2006/relationships/hyperlink" Target="http://assets.fiercemarkets.com/public/sites/energy/reports/evrgridreport.pdf" TargetMode="External"/><Relationship Id="rId7" Type="http://schemas.openxmlformats.org/officeDocument/2006/relationships/hyperlink" Target="http://www.nrel.gov/vehiclesandfuels/energystorage/pdfs/52393.pdf" TargetMode="External"/><Relationship Id="rId2" Type="http://schemas.openxmlformats.org/officeDocument/2006/relationships/hyperlink" Target="http://energyenvironment.pnnl.gov/ei/pdf/PHEV_Feasibility_Analysis_Part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erals.usgs.gov/minerals/pubs/commodity/lithium/mcs-2014-lithi.pdf" TargetMode="External"/><Relationship Id="rId5" Type="http://schemas.openxmlformats.org/officeDocument/2006/relationships/hyperlink" Target="http://www.udel.edu/V2G/index.html" TargetMode="External"/><Relationship Id="rId4" Type="http://schemas.openxmlformats.org/officeDocument/2006/relationships/hyperlink" Target="http://www.sciencedaily.com/releases/2007/12/071203133532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newswire.com/news-releases/pge-teams-with-google-to-demonstrate-vehicle-to-grid-technology-at-the-companys-mountain-view-campus-58163877.html" TargetMode="External"/><Relationship Id="rId2" Type="http://schemas.openxmlformats.org/officeDocument/2006/relationships/hyperlink" Target="http://www.edison-net.d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fense.gov/News/NewsArticle.aspx?ID=118971" TargetMode="External"/><Relationship Id="rId5" Type="http://schemas.openxmlformats.org/officeDocument/2006/relationships/hyperlink" Target="http://www.pjm.com/markets-and-operations/advanced-tech-pilots.aspx?nrg&amp;p=1" TargetMode="External"/><Relationship Id="rId4" Type="http://schemas.openxmlformats.org/officeDocument/2006/relationships/hyperlink" Target="http://www.honda.com/newsandviews/article.aspx?id=7502-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1421608"/>
            <a:ext cx="8062912" cy="1470025"/>
          </a:xfrm>
        </p:spPr>
        <p:txBody>
          <a:bodyPr/>
          <a:lstStyle/>
          <a:p>
            <a:pPr algn="l"/>
            <a:r>
              <a:rPr lang="en-US" dirty="0" smtClean="0"/>
              <a:t>Electric Vehicle Integration into the Grid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895600"/>
            <a:ext cx="8062912" cy="1752600"/>
          </a:xfrm>
        </p:spPr>
        <p:txBody>
          <a:bodyPr/>
          <a:lstStyle/>
          <a:p>
            <a:r>
              <a:rPr lang="en-US" dirty="0" smtClean="0"/>
              <a:t>Joseph Flanagan</a:t>
            </a:r>
          </a:p>
          <a:p>
            <a:r>
              <a:rPr lang="en-US" dirty="0" smtClean="0"/>
              <a:t>11/17/14</a:t>
            </a:r>
          </a:p>
          <a:p>
            <a:r>
              <a:rPr lang="en-US" dirty="0" smtClean="0"/>
              <a:t>NPRE 498-ES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Pentagon purchased a $20 million pilot </a:t>
            </a:r>
            <a:r>
              <a:rPr lang="en-US" dirty="0" smtClean="0"/>
              <a:t>V2G-capable fleet</a:t>
            </a:r>
            <a:endParaRPr lang="en-US" dirty="0" smtClean="0"/>
          </a:p>
          <a:p>
            <a:r>
              <a:rPr lang="en-US" dirty="0" smtClean="0"/>
              <a:t>PJM and the University of Delaware</a:t>
            </a:r>
          </a:p>
          <a:p>
            <a:pPr lvl="1"/>
            <a:r>
              <a:rPr lang="en-US" dirty="0" smtClean="0"/>
              <a:t>Later partnered with Honda</a:t>
            </a:r>
          </a:p>
          <a:p>
            <a:r>
              <a:rPr lang="en-US" dirty="0" smtClean="0"/>
              <a:t>PG&amp;E and Google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4948237"/>
            <a:ext cx="263934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9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EDISON Project: Wind Power Integration in Denmark</a:t>
            </a:r>
            <a:endParaRPr lang="en-US" sz="3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217920" cy="481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8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Lithium Supply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How much lithium is there?</a:t>
            </a:r>
          </a:p>
          <a:p>
            <a:pPr lvl="1"/>
            <a:r>
              <a:rPr lang="en-US" dirty="0" smtClean="0"/>
              <a:t>Yearly production: 35,000 tons</a:t>
            </a:r>
          </a:p>
          <a:p>
            <a:pPr lvl="1"/>
            <a:r>
              <a:rPr lang="en-US" dirty="0" smtClean="0"/>
              <a:t>Global reserves: 13,000,000 tons</a:t>
            </a:r>
          </a:p>
          <a:p>
            <a:pPr lvl="1"/>
            <a:r>
              <a:rPr lang="en-US" dirty="0" smtClean="0"/>
              <a:t>Global resources: 34,000,000 tons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8001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Lithium Supply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3081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Lithium reserves should be able to support highly aggressive electric vehicle adoption</a:t>
            </a:r>
          </a:p>
          <a:p>
            <a:r>
              <a:rPr lang="en-US" sz="2800" dirty="0" smtClean="0"/>
              <a:t>Will require a 7%/year increase in annual production</a:t>
            </a:r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6480"/>
            <a:ext cx="5029200" cy="28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57297"/>
            <a:ext cx="3657600" cy="26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Outlook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vehicles are increasingly being adopted</a:t>
            </a:r>
          </a:p>
          <a:p>
            <a:pPr lvl="1"/>
            <a:r>
              <a:rPr lang="en-US" dirty="0" smtClean="0"/>
              <a:t>Huge, accessible energy storage base</a:t>
            </a:r>
          </a:p>
          <a:p>
            <a:r>
              <a:rPr lang="en-US" dirty="0" smtClean="0"/>
              <a:t>V2G </a:t>
            </a:r>
            <a:r>
              <a:rPr lang="en-US" dirty="0" smtClean="0"/>
              <a:t>systems are currently being field-tested</a:t>
            </a:r>
          </a:p>
          <a:p>
            <a:r>
              <a:rPr lang="en-US" dirty="0" smtClean="0"/>
              <a:t>Contingent on electric vehicle adoption</a:t>
            </a:r>
          </a:p>
          <a:p>
            <a:r>
              <a:rPr lang="en-US" dirty="0" smtClean="0"/>
              <a:t>Improved battery technology will increase capacity and cycle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Grid integration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energyenvironment.pnnl.gov/ei/pdf/PHEV_Feasibility_Analysis_Part1.pdf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assets.fiercemarkets.com/public/sites/energy/reports/evrgridreport.pdf</a:t>
            </a:r>
            <a:endParaRPr lang="en-US" dirty="0"/>
          </a:p>
          <a:p>
            <a:r>
              <a:rPr lang="en-US" dirty="0"/>
              <a:t>V2G</a:t>
            </a:r>
          </a:p>
          <a:p>
            <a:pPr lvl="1"/>
            <a:r>
              <a:rPr lang="en-US" dirty="0">
                <a:hlinkClick r:id="rId4"/>
              </a:rPr>
              <a:t>http://www.sciencedaily.com/releases/2007/12/071203133532.htm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http://www.udel.edu/V2G/index.html</a:t>
            </a:r>
            <a:endParaRPr lang="en-US" dirty="0"/>
          </a:p>
          <a:p>
            <a:r>
              <a:rPr lang="en-US" dirty="0" smtClean="0"/>
              <a:t>Lithium resources</a:t>
            </a:r>
          </a:p>
          <a:p>
            <a:pPr lvl="1"/>
            <a:r>
              <a:rPr lang="en-US" dirty="0"/>
              <a:t>USGS: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minerals.usgs.gov/minerals/pubs/commodity/lithium/mcs-2014-lithi.pdf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NREL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www.nrel.gov/vehiclesandfuels/energystorage/pdfs/52393.pdf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ANL: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www.transportation.anl.gov/pdfs/B/626.PDF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25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Demonstration Projects</a:t>
            </a:r>
          </a:p>
          <a:p>
            <a:pPr lvl="1"/>
            <a:r>
              <a:rPr lang="en-US" dirty="0"/>
              <a:t>Denmark: </a:t>
            </a:r>
            <a:r>
              <a:rPr lang="en-US" dirty="0">
                <a:hlinkClick r:id="rId2"/>
              </a:rPr>
              <a:t>http://www.edison-net.dk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Google: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www.prnewswire.com/news-releases/pge-teams-with-google-to-demonstrate-vehicle-to-grid-technology-at-the-companys-mountain-view-campus-58163877.html</a:t>
            </a:r>
            <a:endParaRPr lang="en-US" dirty="0" smtClean="0"/>
          </a:p>
          <a:p>
            <a:pPr lvl="1"/>
            <a:r>
              <a:rPr lang="en-US" dirty="0"/>
              <a:t>Honda: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www.honda.com/newsandviews/article.aspx?id=7502-en</a:t>
            </a:r>
            <a:endParaRPr lang="en-US" dirty="0" smtClean="0"/>
          </a:p>
          <a:p>
            <a:pPr lvl="1"/>
            <a:r>
              <a:rPr lang="en-US" dirty="0"/>
              <a:t>PJM: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www.pjm.com/markets-and-operations/advanced-tech-pilots.aspx?nrg&amp;p=1</a:t>
            </a:r>
            <a:endParaRPr lang="en-US" dirty="0" smtClean="0"/>
          </a:p>
          <a:p>
            <a:pPr lvl="1"/>
            <a:r>
              <a:rPr lang="en-US" dirty="0"/>
              <a:t>Pentagon: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www.defense.gov/News/NewsArticle.aspx?ID=118971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Vehicle Electrification</a:t>
            </a:r>
          </a:p>
          <a:p>
            <a:r>
              <a:rPr lang="en-US" dirty="0" smtClean="0"/>
              <a:t>Effect on electric grid</a:t>
            </a:r>
          </a:p>
          <a:p>
            <a:r>
              <a:rPr lang="en-US" dirty="0" smtClean="0"/>
              <a:t>Vehicle to Grid</a:t>
            </a:r>
          </a:p>
          <a:p>
            <a:r>
              <a:rPr lang="en-US" dirty="0"/>
              <a:t>Demonstration projects</a:t>
            </a:r>
          </a:p>
          <a:p>
            <a:r>
              <a:rPr lang="en-US" dirty="0" smtClean="0"/>
              <a:t>Lithium reserves</a:t>
            </a:r>
          </a:p>
        </p:txBody>
      </p:sp>
    </p:spTree>
    <p:extLst>
      <p:ext uri="{BB962C8B-B14F-4D97-AF65-F5344CB8AC3E}">
        <p14:creationId xmlns:p14="http://schemas.microsoft.com/office/powerpoint/2010/main" val="27631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Propelled by electric motor</a:t>
            </a:r>
          </a:p>
          <a:p>
            <a:r>
              <a:rPr lang="en-US" dirty="0" smtClean="0"/>
              <a:t>Li-ion batteries to store energy</a:t>
            </a:r>
          </a:p>
          <a:p>
            <a:r>
              <a:rPr lang="en-US" dirty="0" smtClean="0"/>
              <a:t>Improved efficiency and reduced greenhouse gas emissions</a:t>
            </a:r>
          </a:p>
          <a:p>
            <a:r>
              <a:rPr lang="en-US" dirty="0" smtClean="0"/>
              <a:t>Tesla, Leaf, and Volt currently in production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27622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5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Impacts Assessment to the Current Grid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Pacific Northwest National Laboratory</a:t>
            </a:r>
          </a:p>
          <a:p>
            <a:r>
              <a:rPr lang="en-US" dirty="0" smtClean="0"/>
              <a:t>Plug-in hybrid electric vehicles</a:t>
            </a:r>
          </a:p>
          <a:p>
            <a:pPr lvl="1"/>
            <a:r>
              <a:rPr lang="en-US" dirty="0" smtClean="0"/>
              <a:t>Can drive 33 miles on electricity</a:t>
            </a:r>
          </a:p>
          <a:p>
            <a:pPr lvl="1"/>
            <a:r>
              <a:rPr lang="en-US" dirty="0" smtClean="0"/>
              <a:t>Excess supplemented by gasoline engine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18008"/>
              </p:ext>
            </p:extLst>
          </p:nvPr>
        </p:nvGraphicFramePr>
        <p:xfrm>
          <a:off x="1143000" y="4566920"/>
          <a:ext cx="67056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Vehicle</a:t>
                      </a:r>
                      <a:r>
                        <a:rPr lang="en-US" sz="1600" baseline="0" dirty="0" smtClean="0"/>
                        <a:t> Class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Energy Requirement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(kWh/mile)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Battery Size (kWh)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Compact Sedan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Mid-size</a:t>
                      </a:r>
                      <a:r>
                        <a:rPr lang="en-US" sz="1600" baseline="0" dirty="0" smtClean="0"/>
                        <a:t> Sedan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Mid-size</a:t>
                      </a:r>
                      <a:r>
                        <a:rPr lang="en-US" sz="1600" baseline="0" dirty="0" smtClean="0"/>
                        <a:t> SUV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Full-size SUV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Impacts Assessment to the Current Grid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2362200"/>
            <a:ext cx="750743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Valley Filling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Grid resources are not fully utilized</a:t>
            </a:r>
          </a:p>
          <a:p>
            <a:r>
              <a:rPr lang="en-US" sz="2400" dirty="0" smtClean="0"/>
              <a:t>Capable of an increase </a:t>
            </a:r>
            <a:r>
              <a:rPr lang="en-US" sz="2400" dirty="0"/>
              <a:t>of 910 billion kWh electrical generation (24% increase in generation)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4162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0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Grid Integration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2808"/>
            <a:ext cx="3324225" cy="47465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Valley filling could support 73% of the US light duty vehicle fleet</a:t>
            </a:r>
          </a:p>
          <a:p>
            <a:r>
              <a:rPr lang="en-US" sz="2800" dirty="0" smtClean="0"/>
              <a:t>43% if charged only from 6 pm </a:t>
            </a:r>
          </a:p>
          <a:p>
            <a:r>
              <a:rPr lang="en-US" sz="2800" dirty="0" smtClean="0"/>
              <a:t>Displace 52% of oil imports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2257425"/>
            <a:ext cx="53625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Vehicle-to-Grid (V2G) Concept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786526"/>
            <a:ext cx="2971800" cy="4572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Electric vehicles as spinning reserves</a:t>
            </a:r>
          </a:p>
          <a:p>
            <a:r>
              <a:rPr lang="en-US" sz="2600" dirty="0" smtClean="0"/>
              <a:t>Consider 1000 vehicles with 10 kWh batteries -&gt; 10 </a:t>
            </a:r>
            <a:r>
              <a:rPr lang="en-US" sz="2600" dirty="0" err="1" smtClean="0"/>
              <a:t>MWh</a:t>
            </a:r>
            <a:r>
              <a:rPr lang="en-US" sz="2600" dirty="0" smtClean="0"/>
              <a:t> potential storage!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86526"/>
            <a:ext cx="5486400" cy="446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V2G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Peak shaving and valley filling</a:t>
            </a:r>
          </a:p>
          <a:p>
            <a:r>
              <a:rPr lang="en-US" sz="3200" dirty="0" smtClean="0"/>
              <a:t>Helps regulate the grid</a:t>
            </a:r>
          </a:p>
          <a:p>
            <a:r>
              <a:rPr lang="en-US" sz="3200" dirty="0" smtClean="0"/>
              <a:t>Individuals can profit by supplying power at peak demand</a:t>
            </a:r>
          </a:p>
          <a:p>
            <a:r>
              <a:rPr lang="en-US" sz="3200" dirty="0" smtClean="0"/>
              <a:t>Utilities don’t need to invest as heavily in peaking plants and storage</a:t>
            </a:r>
            <a:endParaRPr lang="en-US" sz="3200" dirty="0"/>
          </a:p>
          <a:p>
            <a:pPr lvl="1"/>
            <a:r>
              <a:rPr lang="en-US" sz="2400" dirty="0"/>
              <a:t>Could be worth $4000/car to utilities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296</TotalTime>
  <Words>515</Words>
  <Application>Microsoft Office PowerPoint</Application>
  <PresentationFormat>On-screen Show (4:3)</PresentationFormat>
  <Paragraphs>122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Electric Vehicle Integration into the Grid</vt:lpstr>
      <vt:lpstr>Outline</vt:lpstr>
      <vt:lpstr>Electric Vehicles</vt:lpstr>
      <vt:lpstr>Impacts Assessment to the Current Grid</vt:lpstr>
      <vt:lpstr>Impacts Assessment to the Current Grid</vt:lpstr>
      <vt:lpstr>Valley Filling </vt:lpstr>
      <vt:lpstr>Current Grid Integration</vt:lpstr>
      <vt:lpstr>Vehicle-to-Grid (V2G) Concept</vt:lpstr>
      <vt:lpstr>V2G Benefits</vt:lpstr>
      <vt:lpstr>Current Projects</vt:lpstr>
      <vt:lpstr>EDISON Project: Wind Power Integration in Denmark</vt:lpstr>
      <vt:lpstr>Lithium Supply</vt:lpstr>
      <vt:lpstr>Lithium Supply</vt:lpstr>
      <vt:lpstr>Outlook</vt:lpstr>
      <vt:lpstr>Sources</vt:lpstr>
      <vt:lpstr>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</dc:creator>
  <cp:lastModifiedBy>Joseph</cp:lastModifiedBy>
  <cp:revision>24</cp:revision>
  <cp:lastPrinted>2014-11-17T19:06:01Z</cp:lastPrinted>
  <dcterms:created xsi:type="dcterms:W3CDTF">2014-11-17T14:17:42Z</dcterms:created>
  <dcterms:modified xsi:type="dcterms:W3CDTF">2014-11-17T19:42:50Z</dcterms:modified>
</cp:coreProperties>
</file>