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69" r:id="rId3"/>
    <p:sldId id="260" r:id="rId4"/>
    <p:sldId id="273" r:id="rId5"/>
    <p:sldId id="266" r:id="rId6"/>
    <p:sldId id="265" r:id="rId7"/>
    <p:sldId id="268" r:id="rId8"/>
    <p:sldId id="257" r:id="rId9"/>
    <p:sldId id="258" r:id="rId10"/>
    <p:sldId id="259" r:id="rId11"/>
    <p:sldId id="263" r:id="rId12"/>
    <p:sldId id="262" r:id="rId13"/>
    <p:sldId id="261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76274" autoAdjust="0"/>
  </p:normalViewPr>
  <p:slideViewPr>
    <p:cSldViewPr snapToGrid="0" snapToObjects="1">
      <p:cViewPr varScale="1">
        <p:scale>
          <a:sx n="81" d="100"/>
          <a:sy n="81" d="100"/>
        </p:scale>
        <p:origin x="19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FE9B-2C30-6B4D-B9A3-2EFD78D478EF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3C04-489B-5D47-8700-19678C4A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zebu.uoregon.edu</a:t>
            </a:r>
            <a:r>
              <a:rPr lang="en-US" dirty="0" smtClean="0"/>
              <a:t>/</a:t>
            </a:r>
            <a:r>
              <a:rPr lang="en-US" dirty="0" err="1" smtClean="0"/>
              <a:t>disted</a:t>
            </a:r>
            <a:r>
              <a:rPr lang="en-US" dirty="0" smtClean="0"/>
              <a:t>/ph162/l8.html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 efficiency was due to the components</a:t>
            </a:r>
            <a:r>
              <a:rPr lang="en-US" baseline="0" dirty="0" smtClean="0"/>
              <a:t> used in construction of the plant. Engineers believe that the next system will have an efficiency of about 60%</a:t>
            </a:r>
          </a:p>
          <a:p>
            <a:r>
              <a:rPr lang="en-US" baseline="0" dirty="0" smtClean="0"/>
              <a:t>The plant was equipped with a liquefier in 2011 making it a full LAES system</a:t>
            </a:r>
          </a:p>
          <a:p>
            <a:r>
              <a:rPr lang="en-US" baseline="0" dirty="0" smtClean="0"/>
              <a:t>Plant was taken apart in 2014 and is currently being relocated at the university of Birmingham </a:t>
            </a:r>
          </a:p>
          <a:p>
            <a:endParaRPr lang="en-US" baseline="0" dirty="0" smtClean="0"/>
          </a:p>
          <a:p>
            <a:r>
              <a:rPr lang="en-US" dirty="0" smtClean="0"/>
              <a:t>http://www.highview-power.com/tour/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design</a:t>
            </a:r>
            <a:r>
              <a:rPr lang="en-US" baseline="0" dirty="0" smtClean="0"/>
              <a:t> is to have the liquefaction plant offsite</a:t>
            </a:r>
          </a:p>
          <a:p>
            <a:endParaRPr lang="en-US" baseline="0" dirty="0" smtClean="0"/>
          </a:p>
          <a:p>
            <a:r>
              <a:rPr lang="en-US" dirty="0" smtClean="0"/>
              <a:t>http://www.modernpowersystems.com/features/featurehighview-prepares-for-the-next-step-in-liquid-air-technology-development-4824865/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Beginning of cryogenics as separate</a:t>
            </a:r>
            <a:r>
              <a:rPr lang="en-US" baseline="0" dirty="0" smtClean="0"/>
              <a:t> from refrigeration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This vessel, called the </a:t>
            </a:r>
            <a:r>
              <a:rPr lang="en-US" baseline="0" dirty="0" err="1" smtClean="0"/>
              <a:t>dewar</a:t>
            </a:r>
            <a:r>
              <a:rPr lang="en-US" baseline="0" dirty="0" smtClean="0"/>
              <a:t>, also led to the development of the thermos, as the manufacturer realized it could be used for storing warm milk over night for children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Was not patented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 </a:t>
            </a:r>
            <a:r>
              <a:rPr lang="en-US" baseline="0" dirty="0" err="1" smtClean="0"/>
              <a:t>Dewars</a:t>
            </a:r>
            <a:r>
              <a:rPr lang="en-US" baseline="0" dirty="0" smtClean="0"/>
              <a:t> original 4 hours radiation shields 12 hours cooled necks 100 hours MLI 100 days IRAS 300 days probes 1000 days </a:t>
            </a:r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https://</a:t>
            </a:r>
            <a:r>
              <a:rPr lang="en-US" baseline="0" dirty="0" err="1" smtClean="0"/>
              <a:t>www.cryogenicsociety.org</a:t>
            </a:r>
            <a:r>
              <a:rPr lang="en-US" baseline="0" dirty="0" smtClean="0"/>
              <a:t>/resources/</a:t>
            </a:r>
            <a:r>
              <a:rPr lang="en-US" baseline="0" dirty="0" err="1" smtClean="0"/>
              <a:t>cryo_central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history_of_cryogenics</a:t>
            </a:r>
            <a:r>
              <a:rPr lang="en-US" baseline="0" dirty="0" smtClean="0"/>
              <a:t>/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process is very similar to the concept of pumped hydro-storage. At times of excess electricity production electricity would be utilized to draw in and compress the local air this air liquefied air would then be stored until there was a peak demand for electricity.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above picture the air is first passed</a:t>
            </a:r>
            <a:r>
              <a:rPr lang="en-US" baseline="0" dirty="0" smtClean="0"/>
              <a:t> through a compressor, the circle with an arrow through it, In this process the air is increased above atmospheric pressures and becomes heated. The air is then passed through a heat exchanger, the first box, this bring the high pressure air down to atmospheric temperatures. The air is then passed through a second heat exchanger and bringing the high pressure air down to below atmospheric temperatures. Finally the high pressure air is allowed to expand through a nozzle. From thermodynamics it is known that this process of gas expansion results in a dramatic cooling of the gas. An example of this can be the air discharged from canned air to clean keyboards.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not all of the air will be liquefied in the first pass through of the Hampson-</a:t>
            </a:r>
            <a:r>
              <a:rPr lang="en-US" baseline="0" dirty="0" err="1" smtClean="0"/>
              <a:t>Linde</a:t>
            </a:r>
            <a:r>
              <a:rPr lang="en-US" baseline="0" dirty="0" smtClean="0"/>
              <a:t> Cycle. The chilled air that is not liquefied is recycled into the second heat exchanger this helps with the efficiency of the overall </a:t>
            </a:r>
            <a:r>
              <a:rPr lang="en-US" baseline="0" dirty="0" err="1" smtClean="0"/>
              <a:t>proccess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www.gizmology.net</a:t>
            </a:r>
            <a:r>
              <a:rPr lang="en-US" dirty="0" smtClean="0"/>
              <a:t>/</a:t>
            </a:r>
            <a:r>
              <a:rPr lang="en-US" dirty="0" err="1" smtClean="0"/>
              <a:t>liquid_air.htm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Insulated tanks are</a:t>
            </a:r>
            <a:r>
              <a:rPr lang="en-US" baseline="0" dirty="0" smtClean="0"/>
              <a:t> a well developed technology that is implemented globally so there is essentially  no risk in investment.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4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low</a:t>
            </a:r>
            <a:r>
              <a:rPr lang="en-US" baseline="0" dirty="0" smtClean="0"/>
              <a:t> pressure storage allows the tanks to be cheap</a:t>
            </a:r>
          </a:p>
          <a:p>
            <a:r>
              <a:rPr lang="en-US" baseline="0" dirty="0" smtClean="0"/>
              <a:t>2 even though the tanks have several layers of insulation they are still cheaper than high pressure tanks</a:t>
            </a:r>
          </a:p>
          <a:p>
            <a:r>
              <a:rPr lang="en-US" baseline="0" dirty="0" smtClean="0"/>
              <a:t>3 by no geology it means that a mountain range is not </a:t>
            </a:r>
            <a:r>
              <a:rPr lang="en-US" baseline="0" dirty="0" err="1" smtClean="0"/>
              <a:t>requried</a:t>
            </a:r>
            <a:r>
              <a:rPr lang="en-US" baseline="0" dirty="0" smtClean="0"/>
              <a:t> like the pumped hydro, nor is a porous underground structure like the pumped air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3C04-489B-5D47-8700-19678C4A58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02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56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88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3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6969F-07CB-8443-A8D7-08E3BD3CFA76}" type="datetimeFigureOut">
              <a:rPr lang="en-US" smtClean="0"/>
              <a:t>4/25/16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04BB43-1DAF-D34F-8ED3-0B18E878F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4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dernpowersystems.com/features/featurehighview-prepares-for-the-next-step-in-liquid-air-technology-development-4824865/" TargetMode="External"/><Relationship Id="rId4" Type="http://schemas.openxmlformats.org/officeDocument/2006/relationships/hyperlink" Target="http://zebu.uoregon.edu/disted/ph162/l8.html" TargetMode="External"/><Relationship Id="rId5" Type="http://schemas.openxmlformats.org/officeDocument/2006/relationships/hyperlink" Target="http://www.gizmology.net/liquid_air.htm" TargetMode="External"/><Relationship Id="rId6" Type="http://schemas.openxmlformats.org/officeDocument/2006/relationships/hyperlink" Target="https://www.cryogenicsociety.org/resources/cryo_central/history_of_cryogenics/" TargetMode="External"/><Relationship Id="rId7" Type="http://schemas.openxmlformats.org/officeDocument/2006/relationships/hyperlink" Target="http://www.highview-power.com/tou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4" y="343915"/>
            <a:ext cx="5826719" cy="1646302"/>
          </a:xfrm>
        </p:spPr>
        <p:txBody>
          <a:bodyPr/>
          <a:lstStyle/>
          <a:p>
            <a:pPr algn="ctr"/>
            <a:r>
              <a:rPr lang="en-US" dirty="0" smtClean="0"/>
              <a:t>Cryogenic Energy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65" y="2154432"/>
            <a:ext cx="5826719" cy="1096899"/>
          </a:xfrm>
        </p:spPr>
        <p:txBody>
          <a:bodyPr/>
          <a:lstStyle/>
          <a:p>
            <a:pPr algn="ctr"/>
            <a:r>
              <a:rPr lang="en-US" dirty="0" smtClean="0"/>
              <a:t>Daniel O’Grady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55"/>
          <a:stretch/>
        </p:blipFill>
        <p:spPr>
          <a:xfrm>
            <a:off x="2028805" y="3011975"/>
            <a:ext cx="3824238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4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846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roven technology that has been around since the early 1900s</a:t>
            </a:r>
          </a:p>
          <a:p>
            <a:r>
              <a:rPr lang="en-US" sz="2400" dirty="0" smtClean="0"/>
              <a:t>Regulations for Cryogenic storage already exist</a:t>
            </a:r>
          </a:p>
          <a:p>
            <a:r>
              <a:rPr lang="en-US" sz="2400" dirty="0" smtClean="0"/>
              <a:t>Stored at low pressure </a:t>
            </a:r>
          </a:p>
          <a:p>
            <a:r>
              <a:rPr lang="en-US" sz="2400" dirty="0" smtClean="0"/>
              <a:t>Non </a:t>
            </a:r>
            <a:r>
              <a:rPr lang="en-US" sz="2400" dirty="0" smtClean="0"/>
              <a:t>toxic and does n</a:t>
            </a:r>
            <a:r>
              <a:rPr lang="en-US" sz="2400" dirty="0"/>
              <a:t>o</a:t>
            </a:r>
            <a:r>
              <a:rPr lang="en-US" sz="2400" dirty="0" smtClean="0"/>
              <a:t>t explode</a:t>
            </a:r>
          </a:p>
          <a:p>
            <a:r>
              <a:rPr lang="en-US" sz="2400" dirty="0" smtClean="0"/>
              <a:t>Four times the energy density of regular air</a:t>
            </a:r>
          </a:p>
          <a:p>
            <a:r>
              <a:rPr lang="en-US" sz="2400" dirty="0" smtClean="0"/>
              <a:t>No geology required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5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529526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long periods of time nitrogen can boil off resulting in an oxygen rich liquid</a:t>
            </a:r>
          </a:p>
          <a:p>
            <a:r>
              <a:rPr lang="en-US" sz="2400" dirty="0" smtClean="0"/>
              <a:t>Efficiency is largely dependent on coupling with external sources. </a:t>
            </a:r>
          </a:p>
          <a:p>
            <a:r>
              <a:rPr lang="en-US" sz="2400" dirty="0" smtClean="0"/>
              <a:t> 25% efficient  </a:t>
            </a:r>
          </a:p>
          <a:p>
            <a:r>
              <a:rPr lang="en-US" sz="2400" dirty="0" smtClean="0"/>
              <a:t>Storage ranges from 2 - 20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5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84072"/>
            <a:ext cx="6347714" cy="3880773"/>
          </a:xfrm>
        </p:spPr>
        <p:txBody>
          <a:bodyPr/>
          <a:lstStyle/>
          <a:p>
            <a:r>
              <a:rPr lang="en-US" sz="2400" dirty="0" smtClean="0"/>
              <a:t>350 kW, 2.6 MWh storage capacity </a:t>
            </a:r>
          </a:p>
          <a:p>
            <a:r>
              <a:rPr lang="en-US" sz="2400" dirty="0" smtClean="0"/>
              <a:t>Developed by the University of Leeds and </a:t>
            </a:r>
            <a:r>
              <a:rPr lang="en-US" sz="2400" dirty="0" err="1" smtClean="0"/>
              <a:t>Highview</a:t>
            </a:r>
            <a:r>
              <a:rPr lang="en-US" sz="2400" dirty="0" smtClean="0"/>
              <a:t> Power Storage</a:t>
            </a:r>
          </a:p>
          <a:p>
            <a:r>
              <a:rPr lang="en-US" sz="2400" dirty="0" smtClean="0"/>
              <a:t>Operates in conjunction with a 80MW biomass power station in Slough, UK since 2010</a:t>
            </a:r>
          </a:p>
          <a:p>
            <a:r>
              <a:rPr lang="en-US" sz="2400" dirty="0" smtClean="0"/>
              <a:t>Current efficiency of 15%</a:t>
            </a:r>
            <a:endParaRPr lang="en-US" sz="2400" dirty="0"/>
          </a:p>
          <a:p>
            <a:r>
              <a:rPr lang="en-US" sz="2400" dirty="0" smtClean="0">
                <a:solidFill>
                  <a:schemeClr val="tx1"/>
                </a:solidFill>
              </a:rPr>
              <a:t>Virtual tour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503768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Highview</a:t>
            </a:r>
            <a:r>
              <a:rPr lang="en-US" sz="2400" dirty="0" smtClean="0"/>
              <a:t> Power Storage was recently selected by one of the UK to design a 5MW/15MWth LAES system</a:t>
            </a:r>
          </a:p>
          <a:p>
            <a:r>
              <a:rPr lang="en-US" sz="2400" dirty="0" smtClean="0"/>
              <a:t>Plant will recycle all of its cold waste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ncorporated with a landfill gas generation plant</a:t>
            </a:r>
            <a:endParaRPr lang="en-US" sz="2400" dirty="0"/>
          </a:p>
        </p:txBody>
      </p:sp>
      <p:pic>
        <p:nvPicPr>
          <p:cNvPr id="1026" name="Picture 2" descr="http://www.modernpowersystems.com/uploads/newsarticle/4824865/images/475176/small/fig%201%20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92" y="4027996"/>
            <a:ext cx="4048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35587"/>
            <a:ext cx="6347714" cy="3880773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http://www.modernpowersystems.com/features/featurehighview-prepares-for-the-next-step-in-liquid-air-technology-development-4824865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zebu.uoregon.edu/disted/ph162/l8.html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www.gizmology.net/liquid_air.htm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https://www.cryogenicsociety.org/resources/cryo_central/history_of_cryogenics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>
                <a:hlinkClick r:id="rId7"/>
              </a:rPr>
              <a:t>www.highview-power.com/tour</a:t>
            </a:r>
            <a:r>
              <a:rPr lang="en-US" smtClean="0">
                <a:hlinkClick r:id="rId7"/>
              </a:rPr>
              <a:t>/</a:t>
            </a:r>
            <a:r>
              <a:rPr lang="en-US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6647"/>
            <a:ext cx="6347714" cy="3880773"/>
          </a:xfrm>
        </p:spPr>
        <p:txBody>
          <a:bodyPr/>
          <a:lstStyle/>
          <a:p>
            <a:r>
              <a:rPr lang="en-US" sz="2400" dirty="0" smtClean="0"/>
              <a:t>History of Cryogenics/Cryogenic Energy Storage (CES)</a:t>
            </a:r>
          </a:p>
          <a:p>
            <a:r>
              <a:rPr lang="en-US" sz="2400" dirty="0" smtClean="0"/>
              <a:t>Process of CES</a:t>
            </a:r>
          </a:p>
          <a:p>
            <a:r>
              <a:rPr lang="en-US" sz="2400" dirty="0" smtClean="0"/>
              <a:t>Advantages/disadvantages of CES</a:t>
            </a:r>
          </a:p>
          <a:p>
            <a:r>
              <a:rPr lang="en-US" sz="2400" dirty="0" smtClean="0"/>
              <a:t>Current operating </a:t>
            </a:r>
            <a:r>
              <a:rPr lang="en-US" sz="2400" dirty="0"/>
              <a:t>p</a:t>
            </a:r>
            <a:r>
              <a:rPr lang="en-US" sz="2400" dirty="0" smtClean="0"/>
              <a:t>lant</a:t>
            </a:r>
          </a:p>
          <a:p>
            <a:r>
              <a:rPr lang="en-US" sz="2400" dirty="0" smtClean="0"/>
              <a:t>Future plans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88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Cryogenics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497724"/>
            <a:ext cx="7194333" cy="4650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1887 - </a:t>
            </a:r>
            <a:r>
              <a:rPr lang="en-US" sz="2400" dirty="0" err="1"/>
              <a:t>Cailletet</a:t>
            </a:r>
            <a:r>
              <a:rPr lang="en-US" sz="2400" dirty="0"/>
              <a:t> and </a:t>
            </a:r>
            <a:r>
              <a:rPr lang="en-US" sz="2400" dirty="0" err="1"/>
              <a:t>Pictet</a:t>
            </a:r>
            <a:r>
              <a:rPr lang="en-US" sz="2400" dirty="0"/>
              <a:t> liquefied oxygen</a:t>
            </a:r>
            <a:endParaRPr lang="en-US" sz="2400" dirty="0" smtClean="0"/>
          </a:p>
          <a:p>
            <a:r>
              <a:rPr lang="en-US" sz="2400" dirty="0" smtClean="0"/>
              <a:t>1892 – </a:t>
            </a:r>
            <a:r>
              <a:rPr lang="en-US" sz="2400" dirty="0"/>
              <a:t>Sir James Dewar </a:t>
            </a:r>
            <a:r>
              <a:rPr lang="en-US" sz="2400" dirty="0" smtClean="0"/>
              <a:t>developed a vacuum-				insulated </a:t>
            </a:r>
            <a:r>
              <a:rPr lang="en-US" sz="2400" dirty="0"/>
              <a:t>vessel for storage of cryogenic </a:t>
            </a:r>
            <a:r>
              <a:rPr lang="en-US" sz="2400" dirty="0" smtClean="0"/>
              <a:t>			fluids</a:t>
            </a:r>
          </a:p>
          <a:p>
            <a:r>
              <a:rPr lang="en-US" sz="2400" dirty="0" smtClean="0"/>
              <a:t>1902 – </a:t>
            </a:r>
            <a:r>
              <a:rPr lang="en-US" sz="2400" dirty="0"/>
              <a:t>Georges Claude developed the first </a:t>
            </a:r>
            <a:r>
              <a:rPr lang="en-US" sz="2400" dirty="0" smtClean="0"/>
              <a:t>air-				liquefaction </a:t>
            </a:r>
            <a:r>
              <a:rPr lang="en-US" sz="2400" dirty="0"/>
              <a:t>system using an expansion </a:t>
            </a:r>
            <a:r>
              <a:rPr lang="en-US" sz="2400" dirty="0" smtClean="0"/>
              <a:t>				engine</a:t>
            </a:r>
          </a:p>
          <a:p>
            <a:r>
              <a:rPr lang="en-US" sz="2400" dirty="0" smtClean="0"/>
              <a:t>1916 – </a:t>
            </a:r>
            <a:r>
              <a:rPr lang="en-US" sz="2400" dirty="0"/>
              <a:t>First commercial American-made air </a:t>
            </a:r>
            <a:r>
              <a:rPr lang="en-US" sz="2400" dirty="0" smtClean="0"/>
              <a:t>					liquefaction </a:t>
            </a:r>
            <a:r>
              <a:rPr lang="en-US" sz="2400" dirty="0"/>
              <a:t>plant completed</a:t>
            </a:r>
            <a:endParaRPr lang="en-US" sz="2400" dirty="0" smtClean="0"/>
          </a:p>
          <a:p>
            <a:r>
              <a:rPr lang="en-US" sz="2400" dirty="0" smtClean="0"/>
              <a:t>1939 – </a:t>
            </a:r>
            <a:r>
              <a:rPr lang="en-US" sz="2400" dirty="0"/>
              <a:t>First vacuum-insulated railway tank car </a:t>
            </a:r>
            <a:r>
              <a:rPr lang="en-US" sz="2400" dirty="0" smtClean="0"/>
              <a:t>				built </a:t>
            </a:r>
            <a:r>
              <a:rPr lang="en-US" sz="2400" dirty="0"/>
              <a:t>for transport of liquid </a:t>
            </a:r>
            <a:r>
              <a:rPr lang="en-US" sz="2400" dirty="0" smtClean="0"/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6263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684395" cy="1320800"/>
          </a:xfrm>
        </p:spPr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Cryogenics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45435"/>
            <a:ext cx="6347714" cy="3880773"/>
          </a:xfrm>
        </p:spPr>
        <p:txBody>
          <a:bodyPr/>
          <a:lstStyle/>
          <a:p>
            <a:r>
              <a:rPr lang="en-US" sz="2400" dirty="0"/>
              <a:t>1965 – Vapor cooled radiation shields 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1970 – </a:t>
            </a:r>
            <a:r>
              <a:rPr lang="en-US" sz="2400" dirty="0"/>
              <a:t>Vapor cooled necks </a:t>
            </a:r>
          </a:p>
          <a:p>
            <a:r>
              <a:rPr lang="en-US" sz="2400" dirty="0"/>
              <a:t>1975 – Multi Layer Installation (MLI) </a:t>
            </a:r>
          </a:p>
          <a:p>
            <a:r>
              <a:rPr lang="en-US" sz="2400" dirty="0"/>
              <a:t>1983 – Infrared Astronomical Satellite (IRAS) </a:t>
            </a:r>
          </a:p>
          <a:p>
            <a:r>
              <a:rPr lang="en-US" sz="2400" dirty="0"/>
              <a:t>2000 – Space </a:t>
            </a:r>
            <a:r>
              <a:rPr lang="en-US" sz="2400" dirty="0" smtClean="0"/>
              <a:t>probes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2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6798"/>
            <a:ext cx="6347714" cy="3880773"/>
          </a:xfrm>
        </p:spPr>
        <p:txBody>
          <a:bodyPr/>
          <a:lstStyle/>
          <a:p>
            <a:r>
              <a:rPr lang="en-US" sz="2400" dirty="0" smtClean="0"/>
              <a:t>78% Nitrogen, 21% Oxygen, 1% Argon</a:t>
            </a:r>
          </a:p>
          <a:p>
            <a:r>
              <a:rPr lang="en-US" sz="2400" dirty="0" smtClean="0"/>
              <a:t>Boiling temperature of 78.8K at Atmospheric pressure</a:t>
            </a:r>
          </a:p>
          <a:p>
            <a:r>
              <a:rPr lang="en-US" sz="2400" dirty="0" smtClean="0"/>
              <a:t>Dry air has a </a:t>
            </a:r>
            <a:r>
              <a:rPr lang="en-US" sz="2400" dirty="0"/>
              <a:t>d</a:t>
            </a:r>
            <a:r>
              <a:rPr lang="en-US" sz="2400" dirty="0" smtClean="0"/>
              <a:t>ensity of 1.225kg/m^3</a:t>
            </a:r>
          </a:p>
          <a:p>
            <a:r>
              <a:rPr lang="en-US" sz="2400" dirty="0" smtClean="0"/>
              <a:t>Liquid air has a density of 870kg/m^3</a:t>
            </a:r>
          </a:p>
          <a:p>
            <a:r>
              <a:rPr lang="en-US" sz="2400" dirty="0" smtClean="0"/>
              <a:t>Dry air can be cooled using </a:t>
            </a:r>
            <a:r>
              <a:rPr lang="en-US" sz="2400" dirty="0" smtClean="0"/>
              <a:t>a simple </a:t>
            </a:r>
            <a:r>
              <a:rPr lang="en-US" sz="2400" dirty="0" smtClean="0"/>
              <a:t>three stage process called the </a:t>
            </a:r>
            <a:r>
              <a:rPr lang="en-US" sz="2400" dirty="0"/>
              <a:t>Hampson–</a:t>
            </a:r>
            <a:r>
              <a:rPr lang="en-US" sz="2400" dirty="0" err="1"/>
              <a:t>Linde</a:t>
            </a:r>
            <a:r>
              <a:rPr lang="en-US" sz="2400" dirty="0"/>
              <a:t> cycle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LAES </a:t>
            </a:r>
            <a:r>
              <a:rPr lang="en-US" dirty="0"/>
              <a:t>W</a:t>
            </a:r>
            <a:r>
              <a:rPr lang="en-US" dirty="0" smtClean="0"/>
              <a:t>ork?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1193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Three step process </a:t>
            </a:r>
          </a:p>
          <a:p>
            <a:pPr lvl="1"/>
            <a:r>
              <a:rPr lang="en-US" sz="2400" dirty="0" smtClean="0"/>
              <a:t>Charging </a:t>
            </a:r>
          </a:p>
          <a:p>
            <a:pPr lvl="1"/>
            <a:r>
              <a:rPr lang="en-US" sz="2400" dirty="0" smtClean="0"/>
              <a:t>Storage </a:t>
            </a:r>
          </a:p>
          <a:p>
            <a:pPr lvl="1"/>
            <a:r>
              <a:rPr lang="en-US" sz="2400" dirty="0" smtClean="0"/>
              <a:t>Recovery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apture of waste heat at all steps in the process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oupled with other industrial processes to further increase efficiency</a:t>
            </a:r>
          </a:p>
        </p:txBody>
      </p:sp>
    </p:spTree>
    <p:extLst>
      <p:ext uri="{BB962C8B-B14F-4D97-AF65-F5344CB8AC3E}">
        <p14:creationId xmlns:p14="http://schemas.microsoft.com/office/powerpoint/2010/main" val="36283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(Hampson–</a:t>
            </a:r>
            <a:r>
              <a:rPr lang="en-US" dirty="0" err="1" smtClean="0"/>
              <a:t>Linde</a:t>
            </a:r>
            <a:r>
              <a:rPr lang="en-US" dirty="0" smtClean="0"/>
              <a:t> Cycle)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2" y="2356069"/>
            <a:ext cx="6864325" cy="2389352"/>
          </a:xfrm>
        </p:spPr>
      </p:pic>
    </p:spTree>
    <p:extLst>
      <p:ext uri="{BB962C8B-B14F-4D97-AF65-F5344CB8AC3E}">
        <p14:creationId xmlns:p14="http://schemas.microsoft.com/office/powerpoint/2010/main" val="25040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0000"/>
            <a:ext cx="7323788" cy="5178097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tored in insulated tanks at atmospheric pressures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otential to store up to </a:t>
            </a:r>
            <a:r>
              <a:rPr lang="en-US" sz="2400" dirty="0" err="1" smtClean="0"/>
              <a:t>GWth</a:t>
            </a:r>
            <a:r>
              <a:rPr lang="en-US" sz="2400" dirty="0" smtClean="0"/>
              <a:t> of liquefied air</a:t>
            </a:r>
          </a:p>
          <a:p>
            <a:r>
              <a:rPr lang="en-US" sz="2400" dirty="0" smtClean="0"/>
              <a:t>Process is currently used to store liquid natural gas (LNG)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ryogenic transportation is already established throughout the industry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llows for the possibility of a mobile remote back-up power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5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6683639" cy="5062938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times of peak demand the liquefied air would be pumped through a heat exchanger</a:t>
            </a:r>
          </a:p>
          <a:p>
            <a:r>
              <a:rPr lang="en-US" sz="2400" dirty="0" smtClean="0"/>
              <a:t>As the air is allowed to warm up it will rapidly boil and increase in pressure </a:t>
            </a:r>
          </a:p>
          <a:p>
            <a:r>
              <a:rPr lang="en-US" sz="2400" dirty="0" smtClean="0"/>
              <a:t>The boiling air can then be used to spin a turbine and produce electricity </a:t>
            </a:r>
          </a:p>
        </p:txBody>
      </p:sp>
    </p:spTree>
    <p:extLst>
      <p:ext uri="{BB962C8B-B14F-4D97-AF65-F5344CB8AC3E}">
        <p14:creationId xmlns:p14="http://schemas.microsoft.com/office/powerpoint/2010/main" val="24093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1852</TotalTime>
  <Words>890</Words>
  <Application>Microsoft Macintosh PowerPoint</Application>
  <PresentationFormat>On-screen Show (4:3)</PresentationFormat>
  <Paragraphs>115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Trebuchet MS</vt:lpstr>
      <vt:lpstr>Wingdings 3</vt:lpstr>
      <vt:lpstr>Arial</vt:lpstr>
      <vt:lpstr>Facet</vt:lpstr>
      <vt:lpstr>Cryogenic Energy Storage</vt:lpstr>
      <vt:lpstr>Outline</vt:lpstr>
      <vt:lpstr>History of Cryogenics  </vt:lpstr>
      <vt:lpstr>History of Cryogenics (continued)</vt:lpstr>
      <vt:lpstr>Liquid Air</vt:lpstr>
      <vt:lpstr>How does LAES Work? </vt:lpstr>
      <vt:lpstr>Charging (Hampson–Linde Cycle)</vt:lpstr>
      <vt:lpstr>Storage</vt:lpstr>
      <vt:lpstr>Recovery</vt:lpstr>
      <vt:lpstr>PowerPoint Presentation</vt:lpstr>
      <vt:lpstr>Advantages</vt:lpstr>
      <vt:lpstr>PowerPoint Presentation</vt:lpstr>
      <vt:lpstr>Disadvantages </vt:lpstr>
      <vt:lpstr>Pilot Plant</vt:lpstr>
      <vt:lpstr>Future Plans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Tesla Batteries</dc:title>
  <dc:creator>Alexander Lopez</dc:creator>
  <cp:lastModifiedBy>O'Grady, Daniel John</cp:lastModifiedBy>
  <cp:revision>102</cp:revision>
  <dcterms:created xsi:type="dcterms:W3CDTF">2016-04-03T19:15:49Z</dcterms:created>
  <dcterms:modified xsi:type="dcterms:W3CDTF">2016-04-25T16:46:40Z</dcterms:modified>
</cp:coreProperties>
</file>